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5.xml" ContentType="application/vnd.openxmlformats-officedocument.them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648" r:id="rId1"/>
    <p:sldMasterId id="2147483660" r:id="rId2"/>
    <p:sldMasterId id="2147483684" r:id="rId3"/>
  </p:sldMasterIdLst>
  <p:notesMasterIdLst>
    <p:notesMasterId r:id="rId18"/>
  </p:notesMasterIdLst>
  <p:handoutMasterIdLst>
    <p:handoutMasterId r:id="rId19"/>
  </p:handoutMasterIdLst>
  <p:sldIdLst>
    <p:sldId id="571" r:id="rId4"/>
    <p:sldId id="581" r:id="rId5"/>
    <p:sldId id="572" r:id="rId6"/>
    <p:sldId id="590" r:id="rId7"/>
    <p:sldId id="582" r:id="rId8"/>
    <p:sldId id="593" r:id="rId9"/>
    <p:sldId id="584" r:id="rId10"/>
    <p:sldId id="592" r:id="rId11"/>
    <p:sldId id="591" r:id="rId12"/>
    <p:sldId id="586" r:id="rId13"/>
    <p:sldId id="587" r:id="rId14"/>
    <p:sldId id="588" r:id="rId15"/>
    <p:sldId id="589" r:id="rId16"/>
    <p:sldId id="435" r:id="rId17"/>
  </p:sldIdLst>
  <p:sldSz cx="9144000" cy="6858000" type="screen4x3"/>
  <p:notesSz cx="6797675" cy="9928225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orient="horz" pos="890">
          <p15:clr>
            <a:srgbClr val="A4A3A4"/>
          </p15:clr>
        </p15:guide>
        <p15:guide id="3" orient="horz" pos="1162">
          <p15:clr>
            <a:srgbClr val="A4A3A4"/>
          </p15:clr>
        </p15:guide>
        <p15:guide id="4" pos="2880">
          <p15:clr>
            <a:srgbClr val="A4A3A4"/>
          </p15:clr>
        </p15:guide>
        <p15:guide id="5" pos="295">
          <p15:clr>
            <a:srgbClr val="A4A3A4"/>
          </p15:clr>
        </p15:guide>
        <p15:guide id="6" pos="551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128" userDrawn="1">
          <p15:clr>
            <a:srgbClr val="A4A3A4"/>
          </p15:clr>
        </p15:guide>
        <p15:guide id="2" pos="2100" userDrawn="1">
          <p15:clr>
            <a:srgbClr val="A4A3A4"/>
          </p15:clr>
        </p15:guide>
        <p15:guide id="3" pos="214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6FC5A1"/>
    <a:srgbClr val="003366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Střední styl 2 – zvýraznění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3740" autoAdjust="0"/>
    <p:restoredTop sz="69885" autoAdjust="0"/>
  </p:normalViewPr>
  <p:slideViewPr>
    <p:cSldViewPr>
      <p:cViewPr varScale="1">
        <p:scale>
          <a:sx n="50" d="100"/>
          <a:sy n="50" d="100"/>
        </p:scale>
        <p:origin x="-1738" y="-82"/>
      </p:cViewPr>
      <p:guideLst>
        <p:guide orient="horz" pos="2160"/>
        <p:guide orient="horz" pos="890"/>
        <p:guide orient="horz" pos="1162"/>
        <p:guide pos="2880"/>
        <p:guide pos="295"/>
        <p:guide pos="5511"/>
      </p:guideLst>
    </p:cSldViewPr>
  </p:slideViewPr>
  <p:outlineViewPr>
    <p:cViewPr>
      <p:scale>
        <a:sx n="33" d="100"/>
        <a:sy n="33" d="100"/>
      </p:scale>
      <p:origin x="0" y="2364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8" d="100"/>
          <a:sy n="88" d="100"/>
        </p:scale>
        <p:origin x="-996" y="-108"/>
      </p:cViewPr>
      <p:guideLst>
        <p:guide orient="horz" pos="3128"/>
        <p:guide pos="2100"/>
        <p:guide pos="214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21" Type="http://schemas.openxmlformats.org/officeDocument/2006/relationships/viewProps" Target="viewProp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tableStyles" Target="tableStyles.xml"/><Relationship Id="rId10" Type="http://schemas.openxmlformats.org/officeDocument/2006/relationships/slide" Target="slides/slide7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4" y="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49692" y="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88CDF880-1892-45FA-927C-E504EF2A6D5A}" type="datetimeFigureOut">
              <a:rPr lang="cs-CZ"/>
              <a:pPr>
                <a:defRPr/>
              </a:pPr>
              <a:t>19. 1. 2017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4" y="9429752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49692" y="9429752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5AAC85D5-7989-4E67-93F0-D732942DCAB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44124531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4" y="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49692" y="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2633CEE-0D9B-4918-B926-CB1C843B14C9}" type="datetimeFigureOut">
              <a:rPr lang="cs-CZ" smtClean="0"/>
              <a:pPr/>
              <a:t>19. 1. 2017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5988" y="744538"/>
            <a:ext cx="4965700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451" y="4716465"/>
            <a:ext cx="5438776" cy="44672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4" y="9429752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49692" y="9429752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36B7EF9-489D-493B-8395-E21ACA0A16D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6674595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KA1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6B7EF9-489D-493B-8395-E21ACA0A16D8}" type="slidenum">
              <a:rPr lang="cs-CZ" smtClean="0"/>
              <a:pPr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95539533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Prostor pro případné dotazy k tomuto bloku a dále následuje kolegyně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6B7EF9-489D-493B-8395-E21ACA0A16D8}" type="slidenum">
              <a:rPr lang="cs-CZ" smtClean="0"/>
              <a:pPr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9095929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baseline="0" dirty="0" smtClean="0"/>
              <a:t>Mobilita žáků: stáž v organizaci odborného vzdělávání a přípravy</a:t>
            </a:r>
          </a:p>
          <a:p>
            <a:r>
              <a:rPr lang="cs-CZ" baseline="0" dirty="0" smtClean="0"/>
              <a:t>	stáž v podniku</a:t>
            </a:r>
          </a:p>
          <a:p>
            <a:r>
              <a:rPr lang="cs-CZ" baseline="0" dirty="0" smtClean="0"/>
              <a:t>Mobilita pracovníků: 	Profesní rozvoj- stínování, praktická stáž v podniku nebo v organizaci</a:t>
            </a:r>
          </a:p>
          <a:p>
            <a:r>
              <a:rPr lang="cs-CZ" baseline="0" dirty="0" smtClean="0"/>
              <a:t>		Školící pobyty v zahraničí - vyučování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6B7EF9-489D-493B-8395-E21ACA0A16D8}" type="slidenum">
              <a:rPr lang="cs-CZ" smtClean="0"/>
              <a:pPr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68300897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KA1 má možnost vysílat na mobilitu </a:t>
            </a:r>
            <a:r>
              <a:rPr lang="cs-CZ" dirty="0" err="1" smtClean="0"/>
              <a:t>poze</a:t>
            </a:r>
            <a:r>
              <a:rPr lang="cs-CZ" dirty="0" smtClean="0"/>
              <a:t> do Programových zemí</a:t>
            </a:r>
          </a:p>
          <a:p>
            <a:r>
              <a:rPr lang="cs-CZ" dirty="0" smtClean="0"/>
              <a:t>X </a:t>
            </a:r>
            <a:r>
              <a:rPr lang="cs-CZ" dirty="0" err="1" smtClean="0"/>
              <a:t>švýcarsko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6B7EF9-489D-493B-8395-E21ACA0A16D8}" type="slidenum">
              <a:rPr lang="cs-CZ" smtClean="0"/>
              <a:pPr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61023386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V případě, že předkládají 1 žádost za organizaci,</a:t>
            </a:r>
            <a:r>
              <a:rPr lang="cs-CZ" baseline="0" dirty="0" smtClean="0"/>
              <a:t> můžou zároveň být členem konsorcia, ale asi bych je na to neupozorňovala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6B7EF9-489D-493B-8395-E21ACA0A16D8}" type="slidenum">
              <a:rPr lang="cs-CZ" smtClean="0"/>
              <a:pPr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97957543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KA1 má možnost vysílat na mobilitu pouze do Programových zemí</a:t>
            </a:r>
          </a:p>
          <a:p>
            <a:r>
              <a:rPr lang="cs-CZ" dirty="0" smtClean="0"/>
              <a:t>X </a:t>
            </a:r>
            <a:r>
              <a:rPr lang="cs-CZ" dirty="0" err="1" smtClean="0"/>
              <a:t>švýcarsko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6B7EF9-489D-493B-8395-E21ACA0A16D8}" type="slidenum">
              <a:rPr lang="cs-CZ" smtClean="0"/>
              <a:pPr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35908121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KA1 má možnost vysílat na mobilitu pouze do Programových zemí</a:t>
            </a:r>
          </a:p>
          <a:p>
            <a:r>
              <a:rPr lang="cs-CZ" dirty="0" smtClean="0"/>
              <a:t>X </a:t>
            </a:r>
            <a:r>
              <a:rPr lang="cs-CZ" dirty="0" err="1" smtClean="0"/>
              <a:t>švýcarsko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6B7EF9-489D-493B-8395-E21ACA0A16D8}" type="slidenum">
              <a:rPr lang="cs-CZ" smtClean="0"/>
              <a:pPr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15986182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6B7EF9-489D-493B-8395-E21ACA0A16D8}" type="slidenum">
              <a:rPr lang="cs-CZ" smtClean="0"/>
              <a:pPr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0845261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6B7EF9-489D-493B-8395-E21ACA0A16D8}" type="slidenum">
              <a:rPr lang="cs-CZ" smtClean="0"/>
              <a:pPr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43167024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6B7EF9-489D-493B-8395-E21ACA0A16D8}" type="slidenum">
              <a:rPr lang="cs-CZ" smtClean="0"/>
              <a:pPr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40786385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876FD9-F09B-44FD-8E05-7B1C38878045}" type="datetimeFigureOut">
              <a:rPr lang="cs-CZ"/>
              <a:pPr>
                <a:defRPr/>
              </a:pPr>
              <a:t>19. 1. 2017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A7BCB0-A2EA-4672-B096-108E9392BD1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66042F-4795-41B4-A3CA-ED52E7FC846A}" type="datetimeFigureOut">
              <a:rPr lang="cs-CZ"/>
              <a:pPr>
                <a:defRPr/>
              </a:pPr>
              <a:t>19. 1. 2017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F78811-C93C-469A-9536-19639060275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9C4D31-B4DB-41C7-AB6A-7F76EBE46DD4}" type="datetimeFigureOut">
              <a:rPr lang="cs-CZ"/>
              <a:pPr>
                <a:defRPr/>
              </a:pPr>
              <a:t>19. 1. 2017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17EA54-A6B8-4D9D-A5C6-A91678D8EF3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45ADFF-692D-4718-8198-E7873F8745CA}" type="datetimeFigureOut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19. 1. 2017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772A9C-FBE1-44AA-838C-EE57B6281412}" type="slidenum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3251196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79AF8A-5C23-4BE5-95DB-69415378FE61}" type="datetimeFigureOut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19. 1. 2017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7B4F04-B1AF-4CD5-A52D-04A14B215C63}" type="slidenum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3220806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84AE0E-F9E0-4320-9AC7-3C8BCA9ECBE8}" type="datetimeFigureOut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19. 1. 2017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300D86-9173-4BEB-A237-2B695B826120}" type="slidenum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1866642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9F2EF1-A00B-4912-BD8B-A491FEA74B01}" type="datetimeFigureOut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19. 1. 2017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A7ECD3-A70E-4706-9994-49520B134AB5}" type="slidenum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0332922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8E8431-D1D0-4167-B929-A9642A8A4D8D}" type="datetimeFigureOut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19. 1. 2017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5FD646-23BD-4989-9020-807EE0E8EF4E}" type="slidenum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3592193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DFD24B-401F-47B4-9B28-7AEE420086B7}" type="datetimeFigureOut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19. 1. 2017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7FC40F-C9E6-4EC3-B1E6-4FBC1014D8EE}" type="slidenum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50905674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9B0139-B4B6-4701-A4E1-36C54B40527C}" type="datetimeFigureOut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19. 1. 2017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689FC1-B945-41F1-9EA6-5107169F9AFD}" type="slidenum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1907597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99891F-2B55-415B-B136-83F0B2E1E25E}" type="datetimeFigureOut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19. 1. 2017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551C97-F28F-423D-8570-AF0A30D69367}" type="slidenum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279856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1C8057-AF6F-4750-A228-0AAEE82C18C3}" type="datetimeFigureOut">
              <a:rPr lang="cs-CZ"/>
              <a:pPr>
                <a:defRPr/>
              </a:pPr>
              <a:t>19. 1. 2017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7B259A-D246-4055-97F8-44521D9E3A8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9DA2E2-807E-414D-ACFC-FF8B65C47B83}" type="datetimeFigureOut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19. 1. 2017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4558A8-96CE-4B96-8A36-419C8AD7AC3F}" type="slidenum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9001548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8800C2-1B1A-43F8-B5A5-86C40333160D}" type="datetimeFigureOut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19. 1. 2017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B1AF6C-646A-483F-BF4B-E6EA97EFE93C}" type="slidenum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4499492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10FBF7-8E5C-4FFA-AAF2-A7B61B2BB7D5}" type="datetimeFigureOut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19. 1. 2017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9E6D23-0AD8-4CDC-AD77-4420624349B6}" type="slidenum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48945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45ADFF-692D-4718-8198-E7873F8745CA}" type="datetimeFigureOut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19. 1. 2017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772A9C-FBE1-44AA-838C-EE57B6281412}" type="slidenum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92768158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79AF8A-5C23-4BE5-95DB-69415378FE61}" type="datetimeFigureOut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19. 1. 2017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7B4F04-B1AF-4CD5-A52D-04A14B215C63}" type="slidenum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1545284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84AE0E-F9E0-4320-9AC7-3C8BCA9ECBE8}" type="datetimeFigureOut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19. 1. 2017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300D86-9173-4BEB-A237-2B695B826120}" type="slidenum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72187367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9F2EF1-A00B-4912-BD8B-A491FEA74B01}" type="datetimeFigureOut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19. 1. 2017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A7ECD3-A70E-4706-9994-49520B134AB5}" type="slidenum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0993150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8E8431-D1D0-4167-B929-A9642A8A4D8D}" type="datetimeFigureOut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19. 1. 2017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5FD646-23BD-4989-9020-807EE0E8EF4E}" type="slidenum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591661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DFD24B-401F-47B4-9B28-7AEE420086B7}" type="datetimeFigureOut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19. 1. 2017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7FC40F-C9E6-4EC3-B1E6-4FBC1014D8EE}" type="slidenum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17121991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9B0139-B4B6-4701-A4E1-36C54B40527C}" type="datetimeFigureOut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19. 1. 2017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689FC1-B945-41F1-9EA6-5107169F9AFD}" type="slidenum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585803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58CE4C-DC24-46A8-A2C9-BB860933766F}" type="datetimeFigureOut">
              <a:rPr lang="cs-CZ"/>
              <a:pPr>
                <a:defRPr/>
              </a:pPr>
              <a:t>19. 1. 2017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E70775-EF2B-4A3C-8B68-A3195767465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99891F-2B55-415B-B136-83F0B2E1E25E}" type="datetimeFigureOut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19. 1. 2017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551C97-F28F-423D-8570-AF0A30D69367}" type="slidenum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2805954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9DA2E2-807E-414D-ACFC-FF8B65C47B83}" type="datetimeFigureOut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19. 1. 2017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4558A8-96CE-4B96-8A36-419C8AD7AC3F}" type="slidenum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839130584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8800C2-1B1A-43F8-B5A5-86C40333160D}" type="datetimeFigureOut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19. 1. 2017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B1AF6C-646A-483F-BF4B-E6EA97EFE93C}" type="slidenum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67140824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10FBF7-8E5C-4FFA-AAF2-A7B61B2BB7D5}" type="datetimeFigureOut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19. 1. 2017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9E6D23-0AD8-4CDC-AD77-4420624349B6}" type="slidenum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7835049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02166D-C9F7-431B-9A47-88157728FE86}" type="datetimeFigureOut">
              <a:rPr lang="cs-CZ"/>
              <a:pPr>
                <a:defRPr/>
              </a:pPr>
              <a:t>19. 1. 2017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B12A72-FFA3-4517-8A25-C66748DC5C1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5AEE02-67FC-4047-A0A2-7650F6FF85F5}" type="datetimeFigureOut">
              <a:rPr lang="cs-CZ"/>
              <a:pPr>
                <a:defRPr/>
              </a:pPr>
              <a:t>19. 1. 2017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50B635-944C-45BE-9AB6-595F589D5EA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D2E4B9-F635-455D-9156-1BC20AC9F321}" type="datetimeFigureOut">
              <a:rPr lang="cs-CZ"/>
              <a:pPr>
                <a:defRPr/>
              </a:pPr>
              <a:t>19. 1. 2017</a:t>
            </a:fld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8F65BE-F7C3-46E4-82C5-499BFBF7B3C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267170-5EA6-4A00-9AAF-3B569AC19301}" type="datetimeFigureOut">
              <a:rPr lang="cs-CZ"/>
              <a:pPr>
                <a:defRPr/>
              </a:pPr>
              <a:t>19. 1. 2017</a:t>
            </a:fld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36C815-852B-4CB9-9D6A-8810493DDD4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3D15BE-46F2-40AF-B643-2738EDDB7DD6}" type="datetimeFigureOut">
              <a:rPr lang="cs-CZ"/>
              <a:pPr>
                <a:defRPr/>
              </a:pPr>
              <a:t>19. 1. 2017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FBC522-5917-4F37-906E-5CED5846D3F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379DF1-6FBD-48F5-8896-4C5ADAA2E929}" type="datetimeFigureOut">
              <a:rPr lang="cs-CZ"/>
              <a:pPr>
                <a:defRPr/>
              </a:pPr>
              <a:t>19. 1. 2017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453008-CA36-4A04-A008-43CA166C1F3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A705D85-46BC-4917-806B-82895ACA50BA}" type="datetimeFigureOut">
              <a:rPr lang="cs-CZ"/>
              <a:pPr>
                <a:defRPr/>
              </a:pPr>
              <a:t>19. 1. 2017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AED7F20-C0F3-443A-9746-6D3733DED94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 předlohy nadpisů.</a:t>
            </a:r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7D9ED66-8777-4AE8-ACD0-BB51DE7CE695}" type="datetimeFigureOut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19. 1. 2017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B532865-D329-4947-A2F8-2C4ECD62B911}" type="slidenum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073399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 předlohy nadpisů.</a:t>
            </a:r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7D9ED66-8777-4AE8-ACD0-BB51DE7CE695}" type="datetimeFigureOut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19. 1. 2017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B532865-D329-4947-A2F8-2C4ECD62B911}" type="slidenum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914726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ec.europa.eu/social/main.jsp?langId=en&amp;catId=88&amp;eventsId=1125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5.jpeg"/><Relationship Id="rId5" Type="http://schemas.openxmlformats.org/officeDocument/2006/relationships/hyperlink" Target="https://www.google.com/maps/d/viewer?mid=101FRZnjsYy8irF_u2a3ohSvYJwU&amp;ll=49.83843124958722,15.987743449999925&amp;z=8" TargetMode="External"/><Relationship Id="rId4" Type="http://schemas.openxmlformats.org/officeDocument/2006/relationships/hyperlink" Target="http://www.naerasmusplus.cz/cz/mobilita-osob-odborne-vzdelavani/evropsky-tyden-odbornych-dovednosti-objevte-svuj-talent/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aerasmusplus.cz/cz/o-programu/kontaktni-seminare/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ec.europa.eu/epale/en/partner-search" TargetMode="External"/><Relationship Id="rId2" Type="http://schemas.openxmlformats.org/officeDocument/2006/relationships/hyperlink" Target="http://ec.europa.eu/programmes/erasmus-plus/projects/" TargetMode="External"/><Relationship Id="rId1" Type="http://schemas.openxmlformats.org/officeDocument/2006/relationships/slideLayout" Target="../slideLayouts/slideLayout13.xml"/><Relationship Id="rId5" Type="http://schemas.openxmlformats.org/officeDocument/2006/relationships/hyperlink" Target="http://www.schooleducationgateway.eu/en/pub/index.htm" TargetMode="External"/><Relationship Id="rId4" Type="http://schemas.openxmlformats.org/officeDocument/2006/relationships/hyperlink" Target="https://www.etwinning.net/cz/pub/index.htm" TargetMode="Externa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://www.naerasmusplus.cz/cz/reformy-a-systemy-vzdelavani-ecvet/" TargetMode="External"/><Relationship Id="rId4" Type="http://schemas.openxmlformats.org/officeDocument/2006/relationships/hyperlink" Target="http://www.naerasmusplus.cz/cz/mobilita-osob-odborne-vzdelavani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5" descr="K:\O1A\PR\Prezentační šablony\Hedvika\LDV\titulni\2013\Leonardo_powerpoint_sablona_titulni_inverze_bilaloga_2013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4213" y="548681"/>
            <a:ext cx="7772400" cy="144016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cs-CZ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cs-CZ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Erasmus+ odborné vzdělávání </a:t>
            </a:r>
            <a:br>
              <a:rPr lang="cs-CZ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cs-CZ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příprava</a:t>
            </a:r>
            <a:br>
              <a:rPr lang="cs-CZ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cs-CZ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755650" y="2276872"/>
            <a:ext cx="7560766" cy="3223816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Obecná doporučení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KA1: </a:t>
            </a:r>
            <a:r>
              <a:rPr lang="cs-CZ" sz="20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Vzdělávací mobilita jednotlivců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38237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3200" b="1" dirty="0" smtClean="0">
                <a:solidFill>
                  <a:srgbClr val="F68A5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Evropský týden odborných dovedností </a:t>
            </a:r>
            <a:br>
              <a:rPr lang="cs-CZ" sz="3200" b="1" dirty="0" smtClean="0">
                <a:solidFill>
                  <a:srgbClr val="F68A5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cs-CZ" sz="3200" b="1" dirty="0" smtClean="0">
                <a:solidFill>
                  <a:srgbClr val="F68A5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– Objev svůj talent!</a:t>
            </a:r>
            <a:endParaRPr lang="cs-CZ" sz="3200" dirty="0" smtClean="0"/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>
          <a:xfrm>
            <a:off x="251520" y="1752648"/>
            <a:ext cx="8640960" cy="4525963"/>
          </a:xfrm>
        </p:spPr>
        <p:txBody>
          <a:bodyPr/>
          <a:lstStyle/>
          <a:p>
            <a:pPr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  <a:defRPr/>
            </a:pPr>
            <a:r>
              <a:rPr lang="cs-CZ" sz="2400" b="1" dirty="0"/>
              <a:t>MOŽNOST ZAPOJENÍ NA EVROPSKÉ ÚROVNI</a:t>
            </a:r>
          </a:p>
          <a:p>
            <a:pPr marL="0" indent="0" eaLnBrk="1" hangingPunct="1">
              <a:buClr>
                <a:schemeClr val="accent6">
                  <a:lumMod val="75000"/>
                </a:schemeClr>
              </a:buClr>
              <a:buFont typeface="Arial" panose="020B0604020202020204" pitchFamily="34" charset="0"/>
              <a:buNone/>
              <a:defRPr/>
            </a:pPr>
            <a:r>
              <a:rPr lang="cs-CZ" altLang="cs-CZ" sz="22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Registrace </a:t>
            </a:r>
            <a:r>
              <a:rPr lang="cs-CZ" sz="2200" dirty="0"/>
              <a:t>akce na stránkách Evropské komise </a:t>
            </a:r>
            <a:r>
              <a:rPr lang="cs-CZ" sz="2200" u="sng" dirty="0">
                <a:hlinkClick r:id="rId3"/>
              </a:rPr>
              <a:t>http://</a:t>
            </a:r>
            <a:r>
              <a:rPr lang="cs-CZ" sz="2200" u="sng" dirty="0" smtClean="0">
                <a:hlinkClick r:id="rId3"/>
              </a:rPr>
              <a:t>ec.europa.eu/social/main.jsp?langId=en&amp;catId=88&amp;eventsId=1125</a:t>
            </a:r>
            <a:endParaRPr lang="cs-CZ" sz="2200" u="sng" dirty="0" smtClean="0"/>
          </a:p>
          <a:p>
            <a:pPr marL="0" lvl="1" indent="0" eaLnBrk="1" hangingPunct="1">
              <a:buClr>
                <a:schemeClr val="accent6">
                  <a:lumMod val="75000"/>
                </a:schemeClr>
              </a:buClr>
              <a:buNone/>
              <a:defRPr/>
            </a:pPr>
            <a:endParaRPr lang="cs-CZ" sz="2400" b="1" dirty="0" smtClean="0"/>
          </a:p>
          <a:p>
            <a:pPr marL="342900" lvl="1" indent="-342900" eaLnBrk="1" hangingPunct="1"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  <a:defRPr/>
            </a:pPr>
            <a:r>
              <a:rPr lang="cs-CZ" sz="2400" b="1" dirty="0" smtClean="0"/>
              <a:t>MOŽNOST </a:t>
            </a:r>
            <a:r>
              <a:rPr lang="cs-CZ" sz="2400" b="1" dirty="0"/>
              <a:t>SPOLUPRÁCE A ZAPOJENÍ NA NÁRODNÍ </a:t>
            </a:r>
            <a:r>
              <a:rPr lang="cs-CZ" sz="2400" b="1" dirty="0" smtClean="0"/>
              <a:t>ÚROVNI</a:t>
            </a:r>
          </a:p>
          <a:p>
            <a:pPr marL="0" lvl="1" indent="0" eaLnBrk="1" hangingPunct="1">
              <a:buClr>
                <a:schemeClr val="accent6">
                  <a:lumMod val="75000"/>
                </a:schemeClr>
              </a:buClr>
              <a:buNone/>
              <a:defRPr/>
            </a:pPr>
            <a:r>
              <a:rPr lang="cs-CZ" sz="2200" dirty="0" smtClean="0"/>
              <a:t>Bližší informace</a:t>
            </a:r>
          </a:p>
          <a:p>
            <a:pPr marL="0" indent="0" eaLnBrk="1" hangingPunct="1">
              <a:buClr>
                <a:schemeClr val="accent6">
                  <a:lumMod val="75000"/>
                </a:schemeClr>
              </a:buClr>
              <a:buNone/>
              <a:defRPr/>
            </a:pPr>
            <a:r>
              <a:rPr lang="cs-CZ" altLang="cs-CZ" sz="2200" u="sng" dirty="0">
                <a:hlinkClick r:id="rId4"/>
              </a:rPr>
              <a:t>http://www.naerasmusplus.cz/cz/mobilita-osob-odborne-vzdelavani/evropsky-tyden-odbornych-dovednosti-objevte-svuj-talent</a:t>
            </a:r>
            <a:r>
              <a:rPr lang="cs-CZ" altLang="cs-CZ" sz="2200" u="sng" dirty="0" smtClean="0">
                <a:hlinkClick r:id="rId4"/>
              </a:rPr>
              <a:t>/</a:t>
            </a:r>
            <a:endParaRPr lang="cs-CZ" altLang="cs-CZ" sz="2200" u="sng" dirty="0" smtClean="0"/>
          </a:p>
          <a:p>
            <a:pPr marL="0" indent="0" eaLnBrk="1" hangingPunct="1">
              <a:buClr>
                <a:schemeClr val="accent6">
                  <a:lumMod val="75000"/>
                </a:schemeClr>
              </a:buClr>
              <a:buNone/>
              <a:defRPr/>
            </a:pPr>
            <a:endParaRPr lang="cs-CZ" altLang="cs-CZ" sz="2200" u="sng" dirty="0"/>
          </a:p>
          <a:p>
            <a:pPr marL="0" indent="0" eaLnBrk="1" hangingPunct="1">
              <a:buClr>
                <a:schemeClr val="accent6">
                  <a:lumMod val="75000"/>
                </a:schemeClr>
              </a:buClr>
              <a:buNone/>
              <a:defRPr/>
            </a:pPr>
            <a:r>
              <a:rPr lang="cs-CZ" altLang="cs-CZ" sz="2200" dirty="0" smtClean="0"/>
              <a:t>Mapa akcí v ČR</a:t>
            </a:r>
          </a:p>
          <a:p>
            <a:pPr marL="0" indent="0" eaLnBrk="1" hangingPunct="1">
              <a:buClr>
                <a:schemeClr val="accent6">
                  <a:lumMod val="75000"/>
                </a:schemeClr>
              </a:buClr>
              <a:buNone/>
              <a:defRPr/>
            </a:pPr>
            <a:r>
              <a:rPr lang="cs-CZ" altLang="cs-CZ" sz="2200" u="sng" dirty="0">
                <a:hlinkClick r:id="rId5"/>
              </a:rPr>
              <a:t>https://</a:t>
            </a:r>
            <a:r>
              <a:rPr lang="cs-CZ" altLang="cs-CZ" sz="2200" u="sng" dirty="0" smtClean="0">
                <a:hlinkClick r:id="rId5"/>
              </a:rPr>
              <a:t>www.google.com/maps/d/viewer?mid=101FRZnjsYy8irF_u2a3ohSvYJwU&amp;ll=49.83843124958722%2C15.987743449999925&amp;z=8</a:t>
            </a:r>
            <a:endParaRPr lang="cs-CZ" altLang="cs-CZ" sz="2200" u="sng" dirty="0" smtClean="0"/>
          </a:p>
          <a:p>
            <a:pPr marL="0" indent="0" eaLnBrk="1" hangingPunct="1">
              <a:buClr>
                <a:schemeClr val="accent6">
                  <a:lumMod val="75000"/>
                </a:schemeClr>
              </a:buClr>
              <a:buNone/>
              <a:defRPr/>
            </a:pPr>
            <a:endParaRPr lang="cs-CZ" altLang="cs-CZ" sz="2200" u="sng" dirty="0"/>
          </a:p>
          <a:p>
            <a:endParaRPr lang="cs-CZ" dirty="0"/>
          </a:p>
        </p:txBody>
      </p:sp>
      <p:pic>
        <p:nvPicPr>
          <p:cNvPr id="6" name="Obrázek 2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092280" y="1058241"/>
            <a:ext cx="1406977" cy="13888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2953102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307345" y="764704"/>
            <a:ext cx="8189912" cy="928687"/>
          </a:xfrm>
        </p:spPr>
        <p:txBody>
          <a:bodyPr/>
          <a:lstStyle/>
          <a:p>
            <a:pPr>
              <a:defRPr/>
            </a:pPr>
            <a:r>
              <a:rPr lang="cs-CZ" b="1" dirty="0" smtClean="0">
                <a:solidFill>
                  <a:srgbClr val="F68A5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TCA </a:t>
            </a:r>
            <a:br>
              <a:rPr lang="cs-CZ" b="1" dirty="0" smtClean="0">
                <a:solidFill>
                  <a:srgbClr val="F68A5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cs-CZ" sz="3200" b="1" dirty="0" smtClean="0">
                <a:solidFill>
                  <a:srgbClr val="F68A5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= </a:t>
            </a:r>
            <a:r>
              <a:rPr lang="cs-CZ" sz="3200" b="1" dirty="0" err="1" smtClean="0">
                <a:solidFill>
                  <a:srgbClr val="F68A5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Transnational</a:t>
            </a:r>
            <a:r>
              <a:rPr lang="cs-CZ" sz="3200" b="1" dirty="0" smtClean="0">
                <a:solidFill>
                  <a:srgbClr val="F68A5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3200" b="1" dirty="0" err="1">
                <a:solidFill>
                  <a:srgbClr val="F68A5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Cooperation</a:t>
            </a:r>
            <a:r>
              <a:rPr lang="cs-CZ" sz="3200" b="1" dirty="0">
                <a:solidFill>
                  <a:srgbClr val="F68A5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3200" b="1" dirty="0" err="1">
                <a:solidFill>
                  <a:srgbClr val="F68A5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Activities</a:t>
            </a:r>
            <a:r>
              <a:rPr lang="cs-CZ" sz="3200" b="1" dirty="0">
                <a:solidFill>
                  <a:srgbClr val="F68A5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3200" b="1" dirty="0" smtClean="0">
                <a:solidFill>
                  <a:srgbClr val="F68A5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cs-CZ" sz="3200" b="1" dirty="0" smtClean="0">
                <a:solidFill>
                  <a:srgbClr val="F68A5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cs-CZ" sz="3200" b="1" dirty="0" err="1" smtClean="0">
                <a:solidFill>
                  <a:srgbClr val="F68A5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between</a:t>
            </a:r>
            <a:r>
              <a:rPr lang="cs-CZ" sz="3200" b="1" dirty="0" smtClean="0">
                <a:solidFill>
                  <a:srgbClr val="F68A5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3200" b="1" dirty="0" err="1">
                <a:solidFill>
                  <a:srgbClr val="F68A5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National</a:t>
            </a:r>
            <a:r>
              <a:rPr lang="cs-CZ" sz="3200" b="1" dirty="0">
                <a:solidFill>
                  <a:srgbClr val="F68A5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3200" b="1" dirty="0" err="1">
                <a:solidFill>
                  <a:srgbClr val="F68A5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Agencies</a:t>
            </a:r>
            <a:r>
              <a:rPr lang="cs-CZ" sz="3200" b="1" dirty="0">
                <a:solidFill>
                  <a:srgbClr val="F68A5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br>
              <a:rPr lang="cs-CZ" sz="3200" b="1" dirty="0">
                <a:solidFill>
                  <a:srgbClr val="F68A5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cs-CZ" sz="3200" b="1" dirty="0">
              <a:solidFill>
                <a:srgbClr val="F68A55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Zástupný symbol pro obsah 2"/>
          <p:cNvSpPr>
            <a:spLocks noGrp="1"/>
          </p:cNvSpPr>
          <p:nvPr>
            <p:ph idx="1"/>
          </p:nvPr>
        </p:nvSpPr>
        <p:spPr>
          <a:xfrm>
            <a:off x="395536" y="2204864"/>
            <a:ext cx="8568952" cy="5311476"/>
          </a:xfrm>
        </p:spPr>
        <p:txBody>
          <a:bodyPr/>
          <a:lstStyle/>
          <a:p>
            <a:pPr marL="0" indent="0">
              <a:buNone/>
            </a:pPr>
            <a:r>
              <a:rPr lang="cs-CZ" sz="2800" b="1" dirty="0"/>
              <a:t>Mezinárodní aktivity v rámci spolupráce národních agentur programu Erasmus</a:t>
            </a:r>
            <a:r>
              <a:rPr lang="cs-CZ" sz="2800" b="1" dirty="0" smtClean="0"/>
              <a:t>+:</a:t>
            </a:r>
            <a:endParaRPr lang="cs-CZ" sz="2800" dirty="0"/>
          </a:p>
          <a:p>
            <a:pPr marL="0" indent="0">
              <a:buNone/>
            </a:pPr>
            <a:r>
              <a:rPr lang="cs-CZ" sz="2800" dirty="0" smtClean="0"/>
              <a:t>1</a:t>
            </a:r>
            <a:r>
              <a:rPr lang="cs-CZ" sz="2800" dirty="0"/>
              <a:t>) mezinárodní školení, podpora a kontaktní semináře;</a:t>
            </a:r>
          </a:p>
          <a:p>
            <a:pPr marL="0" indent="0">
              <a:buNone/>
            </a:pPr>
            <a:r>
              <a:rPr lang="cs-CZ" sz="2800" dirty="0"/>
              <a:t>2) mezinárodní vzdělávací aktivity na dané téma. </a:t>
            </a:r>
            <a:endParaRPr lang="cs-CZ" sz="2800" dirty="0" smtClean="0"/>
          </a:p>
          <a:p>
            <a:pPr marL="0" indent="0">
              <a:buNone/>
            </a:pPr>
            <a:endParaRPr lang="cs-CZ" sz="800" b="1" dirty="0" smtClean="0"/>
          </a:p>
          <a:p>
            <a:pPr marL="0" indent="0">
              <a:buNone/>
            </a:pPr>
            <a:r>
              <a:rPr lang="cs-CZ" sz="2800" b="1" dirty="0" smtClean="0"/>
              <a:t>Nabídka akcí:</a:t>
            </a:r>
            <a:endParaRPr lang="cs-CZ" sz="2800" b="1" dirty="0"/>
          </a:p>
          <a:p>
            <a:pPr marL="0" indent="0">
              <a:buNone/>
            </a:pPr>
            <a:r>
              <a:rPr lang="cs-CZ" altLang="cs-CZ" sz="2200" u="sng" dirty="0">
                <a:hlinkClick r:id="rId3"/>
              </a:rPr>
              <a:t>http://www.naerasmusplus.cz/cz/o-programu/kontaktni-seminare/</a:t>
            </a:r>
            <a:r>
              <a:rPr lang="cs-CZ" altLang="cs-CZ" sz="2200" u="sng" dirty="0"/>
              <a:t> </a:t>
            </a:r>
          </a:p>
          <a:p>
            <a:pPr marL="0" indent="0" algn="ctr">
              <a:buNone/>
            </a:pPr>
            <a:r>
              <a:rPr lang="cs-CZ" altLang="cs-CZ" sz="2800" b="1" dirty="0" smtClean="0">
                <a:solidFill>
                  <a:schemeClr val="accent2">
                    <a:lumMod val="75000"/>
                  </a:schemeClr>
                </a:solidFill>
              </a:rPr>
              <a:t>Pro rok 2017 připravujeme kontaktní seminář v ČR             - sledujte průběžně naše webové stránky.</a:t>
            </a:r>
          </a:p>
        </p:txBody>
      </p:sp>
    </p:spTree>
    <p:extLst>
      <p:ext uri="{BB962C8B-B14F-4D97-AF65-F5344CB8AC3E}">
        <p14:creationId xmlns:p14="http://schemas.microsoft.com/office/powerpoint/2010/main" xmlns="" val="2083129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14699" y="548680"/>
            <a:ext cx="8712968" cy="1143000"/>
          </a:xfrm>
        </p:spPr>
        <p:txBody>
          <a:bodyPr/>
          <a:lstStyle/>
          <a:p>
            <a:r>
              <a:rPr lang="cs-CZ" sz="4100" b="1" dirty="0">
                <a:solidFill>
                  <a:srgbClr val="F68A5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Odkazy na možné hledání partnerů?</a:t>
            </a:r>
            <a:br>
              <a:rPr lang="cs-CZ" sz="4100" b="1" dirty="0">
                <a:solidFill>
                  <a:srgbClr val="F68A5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cs-CZ" sz="4100" b="1" dirty="0">
              <a:solidFill>
                <a:srgbClr val="F68A55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15516" y="1587125"/>
            <a:ext cx="8712968" cy="5302265"/>
          </a:xfrm>
        </p:spPr>
        <p:txBody>
          <a:bodyPr/>
          <a:lstStyle/>
          <a:p>
            <a:r>
              <a:rPr lang="cs-CZ" sz="2800" dirty="0"/>
              <a:t>Inspirace v </a:t>
            </a:r>
            <a:r>
              <a:rPr lang="cs-CZ" sz="2800" b="1" dirty="0" smtClean="0"/>
              <a:t>Kompendiu</a:t>
            </a:r>
            <a:r>
              <a:rPr lang="cs-CZ" sz="2800" dirty="0" smtClean="0"/>
              <a:t> – sbírka podpořených projektů KA1 a KA2</a:t>
            </a:r>
            <a:endParaRPr lang="cs-CZ" sz="2800" dirty="0"/>
          </a:p>
          <a:p>
            <a:r>
              <a:rPr lang="cs-CZ" sz="2800" b="1" dirty="0" smtClean="0"/>
              <a:t>Platforma pro šíření výsledků programu Erasmus+: </a:t>
            </a:r>
            <a:r>
              <a:rPr lang="cs-CZ" sz="2800" dirty="0" smtClean="0">
                <a:hlinkClick r:id="rId2"/>
              </a:rPr>
              <a:t>http</a:t>
            </a:r>
            <a:r>
              <a:rPr lang="cs-CZ" sz="2800" dirty="0">
                <a:hlinkClick r:id="rId2"/>
              </a:rPr>
              <a:t>://ec.europa.eu/programmes/erasmus-plus/projects</a:t>
            </a:r>
            <a:r>
              <a:rPr lang="cs-CZ" sz="2800" dirty="0" smtClean="0">
                <a:hlinkClick r:id="rId2"/>
              </a:rPr>
              <a:t>/</a:t>
            </a:r>
            <a:endParaRPr lang="cs-CZ" sz="2800" dirty="0" smtClean="0"/>
          </a:p>
          <a:p>
            <a:r>
              <a:rPr lang="cs-CZ" sz="2800" b="1" dirty="0" smtClean="0"/>
              <a:t>EPALE:</a:t>
            </a:r>
            <a:r>
              <a:rPr lang="cs-CZ" sz="2800" dirty="0" smtClean="0"/>
              <a:t> </a:t>
            </a:r>
            <a:r>
              <a:rPr lang="cs-CZ" sz="2800" dirty="0" smtClean="0">
                <a:hlinkClick r:id="rId3"/>
              </a:rPr>
              <a:t>https</a:t>
            </a:r>
            <a:r>
              <a:rPr lang="cs-CZ" sz="2800" dirty="0">
                <a:hlinkClick r:id="rId3"/>
              </a:rPr>
              <a:t>://</a:t>
            </a:r>
            <a:r>
              <a:rPr lang="cs-CZ" sz="2800" dirty="0" smtClean="0">
                <a:hlinkClick r:id="rId3"/>
              </a:rPr>
              <a:t>ec.europa.eu/epale/en/partner-search</a:t>
            </a:r>
            <a:endParaRPr lang="cs-CZ" sz="28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cs-CZ" sz="2800" b="1" dirty="0" smtClean="0"/>
              <a:t>e-</a:t>
            </a:r>
            <a:r>
              <a:rPr lang="cs-CZ" sz="2800" b="1" dirty="0" err="1" smtClean="0"/>
              <a:t>Twinning</a:t>
            </a:r>
            <a:r>
              <a:rPr lang="cs-CZ" sz="2800" b="1" dirty="0" smtClean="0"/>
              <a:t>: </a:t>
            </a:r>
            <a:r>
              <a:rPr lang="cs-CZ" sz="2800" dirty="0" smtClean="0">
                <a:hlinkClick r:id="rId4"/>
              </a:rPr>
              <a:t>https</a:t>
            </a:r>
            <a:r>
              <a:rPr lang="cs-CZ" sz="2800" dirty="0">
                <a:hlinkClick r:id="rId4"/>
              </a:rPr>
              <a:t>://</a:t>
            </a:r>
            <a:r>
              <a:rPr lang="cs-CZ" sz="2800" dirty="0" smtClean="0">
                <a:hlinkClick r:id="rId4"/>
              </a:rPr>
              <a:t>www.etwinning.net/cz/pub/index.htm</a:t>
            </a:r>
            <a:endParaRPr lang="cs-CZ" sz="28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cs-CZ" sz="2800" b="1" dirty="0" err="1" smtClean="0"/>
              <a:t>School</a:t>
            </a:r>
            <a:r>
              <a:rPr lang="cs-CZ" sz="2800" b="1" dirty="0" smtClean="0"/>
              <a:t> </a:t>
            </a:r>
            <a:r>
              <a:rPr lang="cs-CZ" sz="2800" b="1" dirty="0" err="1" smtClean="0"/>
              <a:t>Education</a:t>
            </a:r>
            <a:r>
              <a:rPr lang="cs-CZ" sz="2800" b="1" dirty="0" smtClean="0"/>
              <a:t> </a:t>
            </a:r>
            <a:r>
              <a:rPr lang="cs-CZ" sz="2800" b="1" dirty="0" err="1" smtClean="0"/>
              <a:t>Gateway</a:t>
            </a:r>
            <a:r>
              <a:rPr lang="cs-CZ" sz="2800" b="1" dirty="0" smtClean="0"/>
              <a:t>: </a:t>
            </a:r>
            <a:r>
              <a:rPr lang="cs-CZ" sz="2800" dirty="0" smtClean="0">
                <a:hlinkClick r:id="rId5"/>
              </a:rPr>
              <a:t>http</a:t>
            </a:r>
            <a:r>
              <a:rPr lang="cs-CZ" sz="2800" dirty="0">
                <a:hlinkClick r:id="rId5"/>
              </a:rPr>
              <a:t>://</a:t>
            </a:r>
            <a:r>
              <a:rPr lang="cs-CZ" sz="2800" dirty="0" smtClean="0">
                <a:hlinkClick r:id="rId5"/>
              </a:rPr>
              <a:t>www.schooleducationgateway.eu/en/pub/index.htm</a:t>
            </a:r>
            <a:endParaRPr lang="cs-CZ" sz="2800" dirty="0" smtClean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02007108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9" y="274638"/>
            <a:ext cx="8568952" cy="1143000"/>
          </a:xfrm>
        </p:spPr>
        <p:txBody>
          <a:bodyPr/>
          <a:lstStyle/>
          <a:p>
            <a:pPr>
              <a:defRPr/>
            </a:pPr>
            <a:r>
              <a:rPr lang="cs-CZ" sz="4100" b="1" dirty="0">
                <a:solidFill>
                  <a:srgbClr val="F68A5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Oslavy 30 let Erasmu </a:t>
            </a:r>
            <a:br>
              <a:rPr lang="cs-CZ" sz="4100" b="1" dirty="0">
                <a:solidFill>
                  <a:srgbClr val="F68A5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cs-CZ" sz="4100" b="1" dirty="0">
                <a:solidFill>
                  <a:srgbClr val="F68A5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„Od Erasmu k Erasmu+“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2248" y="2060848"/>
            <a:ext cx="8291513" cy="4680520"/>
          </a:xfrm>
        </p:spPr>
        <p:txBody>
          <a:bodyPr/>
          <a:lstStyle/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 roce 2017 oslaví program </a:t>
            </a:r>
            <a:r>
              <a:rPr lang="cs-CZ" sz="28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Erasmus 30. výročí </a:t>
            </a:r>
            <a:r>
              <a:rPr lang="cs-CZ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své existence.</a:t>
            </a:r>
          </a:p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sz="28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Za </a:t>
            </a:r>
            <a:r>
              <a:rPr lang="cs-CZ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tu dobu program ovlivnil mnoho zapojených institucí, </a:t>
            </a:r>
            <a:r>
              <a:rPr lang="cs-CZ" sz="28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organizací </a:t>
            </a:r>
            <a:r>
              <a:rPr lang="cs-CZ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v neposlední řadě samotných účastníků, kteří se programu v minulosti účastnili.</a:t>
            </a:r>
          </a:p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sz="28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Informace </a:t>
            </a:r>
            <a:r>
              <a:rPr lang="cs-CZ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 průběhu oslav výročí programu budou průběžně uveřejněny na webových stránkách EK a DZS.</a:t>
            </a:r>
          </a:p>
          <a:p>
            <a:pPr>
              <a:buFont typeface="Arial" charset="0"/>
              <a:buNone/>
            </a:pPr>
            <a:endParaRPr lang="cs-CZ" altLang="cs-CZ" sz="2800" dirty="0" smtClean="0"/>
          </a:p>
        </p:txBody>
      </p:sp>
    </p:spTree>
    <p:extLst>
      <p:ext uri="{BB962C8B-B14F-4D97-AF65-F5344CB8AC3E}">
        <p14:creationId xmlns:p14="http://schemas.microsoft.com/office/powerpoint/2010/main" xmlns="" val="3366317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938" name="Picture 5" descr="K:\O1A\PR\Prezentační šablony_BBA\Hedvika\LDV\titulni\Leonardo_powerpoint_sablona_malesiluety_inverze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Nadpis 4"/>
          <p:cNvSpPr>
            <a:spLocks noGrp="1"/>
          </p:cNvSpPr>
          <p:nvPr>
            <p:ph type="ctrTitle"/>
          </p:nvPr>
        </p:nvSpPr>
        <p:spPr>
          <a:xfrm>
            <a:off x="685800" y="764705"/>
            <a:ext cx="7772400" cy="4392488"/>
          </a:xfrm>
        </p:spPr>
        <p:txBody>
          <a:bodyPr rtlCol="0">
            <a:normAutofit fontScale="90000"/>
          </a:bodyPr>
          <a:lstStyle/>
          <a:p>
            <a:pPr lvl="1" eaLnBrk="1" hangingPunct="1">
              <a:lnSpc>
                <a:spcPct val="80000"/>
              </a:lnSpc>
              <a:defRPr/>
            </a:pPr>
            <a:r>
              <a:rPr lang="cs-CZ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cs-CZ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cs-CZ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Děkujeme za pozornost.</a:t>
            </a:r>
            <a:br>
              <a:rPr lang="cs-CZ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cs-CZ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cs-CZ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cs-CZ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rPr>
              <a:t>Dům </a:t>
            </a:r>
            <a:r>
              <a:rPr lang="cs-CZ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rPr>
              <a:t>zahraniční spolupráce</a:t>
            </a:r>
            <a:br>
              <a:rPr lang="cs-CZ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rPr>
            </a:br>
            <a:r>
              <a:rPr lang="cs-CZ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rPr>
              <a:t>Na Poříčí 1035/4, 110 00 Praha 1</a:t>
            </a:r>
            <a:br>
              <a:rPr lang="cs-CZ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rPr>
            </a:br>
            <a:r>
              <a:rPr lang="cs-CZ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rPr>
              <a:t/>
            </a:r>
            <a:br>
              <a:rPr lang="cs-CZ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rPr>
            </a:br>
            <a:r>
              <a:rPr lang="cs-CZ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rPr>
              <a:t/>
            </a:r>
            <a:br>
              <a:rPr lang="cs-CZ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rPr>
            </a:br>
            <a:r>
              <a:rPr lang="cs-CZ" sz="2400" dirty="0">
                <a:hlinkClick r:id="rId4"/>
              </a:rPr>
              <a:t>http://</a:t>
            </a:r>
            <a:r>
              <a:rPr lang="cs-CZ" sz="2400" dirty="0" smtClean="0">
                <a:hlinkClick r:id="rId4"/>
              </a:rPr>
              <a:t>www.naerasmusplus.cz/cz/mobilita-osob-odborne-vzdelavani</a:t>
            </a:r>
            <a:r>
              <a:rPr lang="cs-CZ" sz="2400" dirty="0" smtClean="0"/>
              <a:t/>
            </a:r>
            <a:br>
              <a:rPr lang="cs-CZ" sz="2400" dirty="0" smtClean="0"/>
            </a:br>
            <a:r>
              <a:rPr lang="cs-CZ" sz="2400" dirty="0" smtClean="0"/>
              <a:t/>
            </a:r>
            <a:br>
              <a:rPr lang="cs-CZ" sz="2400" dirty="0" smtClean="0"/>
            </a:br>
            <a:r>
              <a:rPr lang="cs-CZ" sz="2400" dirty="0" smtClean="0">
                <a:hlinkClick r:id="rId5"/>
              </a:rPr>
              <a:t>http</a:t>
            </a:r>
            <a:r>
              <a:rPr lang="cs-CZ" sz="2400" dirty="0">
                <a:hlinkClick r:id="rId5"/>
              </a:rPr>
              <a:t>://www.naerasmusplus.cz/cz/reformy-a-systemy-vzdelavani-ecvet/</a:t>
            </a:r>
            <a:r>
              <a:rPr lang="cs-CZ" sz="2400" dirty="0"/>
              <a:t/>
            </a:r>
            <a:br>
              <a:rPr lang="cs-CZ" sz="2400" dirty="0"/>
            </a:br>
            <a:r>
              <a:rPr lang="cs-CZ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rPr>
              <a:t>    </a:t>
            </a:r>
            <a:r>
              <a:rPr lang="cs-CZ" b="1" dirty="0">
                <a:solidFill>
                  <a:srgbClr val="000099"/>
                </a:solidFill>
              </a:rPr>
              <a:t/>
            </a:r>
            <a:br>
              <a:rPr lang="cs-CZ" b="1" dirty="0">
                <a:solidFill>
                  <a:srgbClr val="000099"/>
                </a:solidFill>
              </a:rPr>
            </a:br>
            <a:endParaRPr lang="cs-CZ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38237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b="1" dirty="0" smtClean="0">
                <a:solidFill>
                  <a:srgbClr val="F68A5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Formální doporučení</a:t>
            </a:r>
            <a:endParaRPr lang="cs-CZ" dirty="0" smtClean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199" y="1844675"/>
            <a:ext cx="8291513" cy="4525963"/>
          </a:xfrm>
        </p:spPr>
        <p:txBody>
          <a:bodyPr/>
          <a:lstStyle/>
          <a:p>
            <a:pPr algn="just"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cs-CZ" sz="2400" dirty="0" smtClean="0"/>
              <a:t>Oznámení o přidělení čísla žádosti/projektu - po obdržení žádosti je do 30 dnů odeslán informační e-mail na </a:t>
            </a:r>
            <a:r>
              <a:rPr lang="cs-CZ" sz="2400" u="sng" dirty="0" smtClean="0"/>
              <a:t>statutární orgán žadatele</a:t>
            </a:r>
            <a:r>
              <a:rPr lang="cs-CZ" sz="2400" dirty="0" smtClean="0"/>
              <a:t> o přidělení čísla – je třeba hlídat tento e-mail a číslo uschovat pro vyhlášení výsledků Výzvy na webu (nedotazovat se partnerských organizací)</a:t>
            </a:r>
          </a:p>
          <a:p>
            <a:pPr algn="just">
              <a:buClr>
                <a:schemeClr val="accent6"/>
              </a:buClr>
              <a:buFont typeface="Wingdings" panose="05000000000000000000" pitchFamily="2" charset="2"/>
              <a:buChar char="§"/>
            </a:pPr>
            <a:endParaRPr lang="cs-CZ" sz="2400" dirty="0" smtClean="0"/>
          </a:p>
          <a:p>
            <a:pPr lvl="0" algn="just"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cs-CZ" sz="2400" dirty="0" smtClean="0"/>
              <a:t>Přístup </a:t>
            </a:r>
            <a:r>
              <a:rPr lang="cs-CZ" sz="2400" dirty="0"/>
              <a:t>do </a:t>
            </a:r>
            <a:r>
              <a:rPr lang="cs-CZ" sz="2400" dirty="0" smtClean="0"/>
              <a:t>Portálu účastníka=URF=Participant </a:t>
            </a:r>
            <a:r>
              <a:rPr lang="cs-CZ" sz="2400" dirty="0" err="1" smtClean="0"/>
              <a:t>portal</a:t>
            </a:r>
            <a:r>
              <a:rPr lang="cs-CZ" sz="2400" dirty="0" smtClean="0"/>
              <a:t> </a:t>
            </a:r>
          </a:p>
          <a:p>
            <a:pPr lvl="1" algn="just"/>
            <a:r>
              <a:rPr lang="cs-CZ" sz="2200" dirty="0" smtClean="0"/>
              <a:t>Pozor při změně kontaktní osoby/koordinátora projektu, nutno uschovat přístupové údaje k projektu za organizaci</a:t>
            </a:r>
            <a:endParaRPr lang="cs-CZ" sz="2200" dirty="0"/>
          </a:p>
          <a:p>
            <a:pPr marL="0" indent="0">
              <a:buNone/>
            </a:pPr>
            <a:r>
              <a:rPr lang="cs-CZ" dirty="0" smtClean="0"/>
              <a:t> </a:t>
            </a:r>
            <a:r>
              <a:rPr lang="cs-CZ" dirty="0"/>
              <a:t> </a:t>
            </a:r>
          </a:p>
          <a:p>
            <a:pPr algn="ctr" eaLnBrk="1" hangingPunct="1">
              <a:buFont typeface="Arial" charset="0"/>
              <a:buNone/>
            </a:pPr>
            <a:endParaRPr lang="cs-CZ" altLang="cs-CZ" sz="2400" dirty="0" smtClean="0"/>
          </a:p>
        </p:txBody>
      </p:sp>
    </p:spTree>
    <p:extLst>
      <p:ext uri="{BB962C8B-B14F-4D97-AF65-F5344CB8AC3E}">
        <p14:creationId xmlns:p14="http://schemas.microsoft.com/office/powerpoint/2010/main" xmlns="" val="1481876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468313" y="357188"/>
            <a:ext cx="8189912" cy="928687"/>
          </a:xfrm>
        </p:spPr>
        <p:txBody>
          <a:bodyPr/>
          <a:lstStyle/>
          <a:p>
            <a:pPr>
              <a:defRPr/>
            </a:pPr>
            <a:r>
              <a:rPr lang="cs-CZ" b="1" dirty="0" smtClean="0">
                <a:solidFill>
                  <a:srgbClr val="F68A5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Praktická doporučení pro žádost </a:t>
            </a:r>
          </a:p>
        </p:txBody>
      </p:sp>
      <p:sp>
        <p:nvSpPr>
          <p:cNvPr id="5" name="Zástupný symbol pro obsah 2"/>
          <p:cNvSpPr>
            <a:spLocks noGrp="1"/>
          </p:cNvSpPr>
          <p:nvPr>
            <p:ph idx="1"/>
          </p:nvPr>
        </p:nvSpPr>
        <p:spPr>
          <a:xfrm>
            <a:off x="279470" y="1628800"/>
            <a:ext cx="8363272" cy="4840288"/>
          </a:xfrm>
        </p:spPr>
        <p:txBody>
          <a:bodyPr/>
          <a:lstStyle/>
          <a:p>
            <a:pPr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cs-CZ" sz="2400" dirty="0" smtClean="0"/>
              <a:t>Povinnou přílohou žádosti je </a:t>
            </a:r>
            <a:r>
              <a:rPr lang="cs-CZ" sz="2400" b="1" u="sng" dirty="0" smtClean="0"/>
              <a:t>čestné prohlášení </a:t>
            </a:r>
            <a:r>
              <a:rPr lang="cs-CZ" sz="2400" dirty="0"/>
              <a:t>(u konsorcií i mandátní </a:t>
            </a:r>
            <a:r>
              <a:rPr lang="cs-CZ" sz="2400" dirty="0" smtClean="0"/>
              <a:t>smlouvy)</a:t>
            </a:r>
          </a:p>
          <a:p>
            <a:pPr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cs-CZ" sz="2400" b="1" dirty="0" smtClean="0"/>
              <a:t>Možné přílohy: </a:t>
            </a:r>
            <a:r>
              <a:rPr lang="cs-CZ" sz="2400" dirty="0"/>
              <a:t>JVU, </a:t>
            </a:r>
            <a:r>
              <a:rPr lang="cs-CZ" sz="2400" dirty="0" smtClean="0"/>
              <a:t>hodnoticí formulář </a:t>
            </a:r>
            <a:r>
              <a:rPr lang="cs-CZ" sz="2400" dirty="0"/>
              <a:t>k JVU, harmonogram stáží, </a:t>
            </a:r>
            <a:r>
              <a:rPr lang="cs-CZ" sz="2400" dirty="0" err="1"/>
              <a:t>letter</a:t>
            </a:r>
            <a:r>
              <a:rPr lang="cs-CZ" sz="2400" dirty="0"/>
              <a:t> </a:t>
            </a:r>
            <a:r>
              <a:rPr lang="cs-CZ" sz="2400" dirty="0" err="1"/>
              <a:t>of</a:t>
            </a:r>
            <a:r>
              <a:rPr lang="cs-CZ" sz="2400" dirty="0"/>
              <a:t> </a:t>
            </a:r>
            <a:r>
              <a:rPr lang="cs-CZ" sz="2400" dirty="0" err="1"/>
              <a:t>intent</a:t>
            </a:r>
            <a:r>
              <a:rPr lang="cs-CZ" sz="2400" dirty="0"/>
              <a:t>, seznam koncových podniků, apod.</a:t>
            </a:r>
          </a:p>
          <a:p>
            <a:pPr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cs-CZ" sz="2400" dirty="0" smtClean="0"/>
              <a:t>V textu žádosti uvádět jasné odkazy na informace </a:t>
            </a:r>
            <a:r>
              <a:rPr lang="cs-CZ" sz="2400" dirty="0"/>
              <a:t>uvedené v přílohách k žádosti </a:t>
            </a:r>
          </a:p>
          <a:p>
            <a:pPr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cs-CZ" sz="2400" dirty="0" smtClean="0"/>
              <a:t>Uvádět </a:t>
            </a:r>
            <a:r>
              <a:rPr lang="cs-CZ" sz="2400" dirty="0"/>
              <a:t>termíny (přibližně v kterém měsíci stáže proběhnou</a:t>
            </a:r>
            <a:r>
              <a:rPr lang="cs-CZ" sz="2400" dirty="0" smtClean="0"/>
              <a:t>) a naznačit obsah stáží</a:t>
            </a:r>
          </a:p>
          <a:p>
            <a:pPr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cs-CZ" sz="2400" dirty="0" smtClean="0"/>
              <a:t>Plánovat stáže s ohledem na možné státní svátky / prázdniny v přijímající zemi</a:t>
            </a:r>
          </a:p>
          <a:p>
            <a:pPr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cs-CZ" sz="2400" dirty="0" smtClean="0"/>
              <a:t>Jasně </a:t>
            </a:r>
            <a:r>
              <a:rPr lang="cs-CZ" sz="2400" dirty="0"/>
              <a:t>popsat vysílané </a:t>
            </a:r>
            <a:r>
              <a:rPr lang="cs-CZ" sz="2400" dirty="0" smtClean="0"/>
              <a:t>obory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xmlns="" val="2878170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F68A5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Praktická </a:t>
            </a:r>
            <a:r>
              <a:rPr lang="cs-CZ" b="1" dirty="0" smtClean="0">
                <a:solidFill>
                  <a:srgbClr val="F68A5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doporučení – předkládání žádostí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348880"/>
            <a:ext cx="8229600" cy="3777283"/>
          </a:xfrm>
        </p:spPr>
        <p:txBody>
          <a:bodyPr/>
          <a:lstStyle/>
          <a:p>
            <a:pPr algn="just"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cs-CZ" sz="2400" dirty="0" smtClean="0"/>
              <a:t>Je možné předložit </a:t>
            </a:r>
            <a:r>
              <a:rPr lang="cs-CZ" sz="2400" u="sng" dirty="0" smtClean="0"/>
              <a:t>jen jednu žádost v daném sektoru</a:t>
            </a:r>
            <a:r>
              <a:rPr lang="cs-CZ" sz="2400" dirty="0" smtClean="0"/>
              <a:t>, ale lze předložit jinou žádost v jiném sektoru (např. žádat o grant na odbornou stáž žáků v sektoru VET a zároveň o jazykový kurz pro učitele v sektoru školního vzdělávání)</a:t>
            </a:r>
          </a:p>
          <a:p>
            <a:pPr algn="just"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cs-CZ" sz="2400" dirty="0" smtClean="0"/>
              <a:t>Je možné žádat o KA1 ve VET i když máte běžící projekt z předchozí výzvy</a:t>
            </a:r>
          </a:p>
          <a:p>
            <a:pPr algn="just"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cs-CZ" sz="2400" dirty="0" smtClean="0"/>
              <a:t>Je možné žádat zároveň o KA1 a KA2 v jednom sektoru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xmlns="" val="30220000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468313" y="357188"/>
            <a:ext cx="8189912" cy="928687"/>
          </a:xfrm>
        </p:spPr>
        <p:txBody>
          <a:bodyPr/>
          <a:lstStyle/>
          <a:p>
            <a:pPr>
              <a:defRPr/>
            </a:pPr>
            <a:r>
              <a:rPr lang="cs-CZ" b="1" dirty="0" smtClean="0">
                <a:solidFill>
                  <a:srgbClr val="F68A5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Doporučení pro spolupráci             s partnerskými organizacemi</a:t>
            </a:r>
          </a:p>
        </p:txBody>
      </p:sp>
      <p:sp>
        <p:nvSpPr>
          <p:cNvPr id="5" name="Zástupný symbol pro obsah 2"/>
          <p:cNvSpPr>
            <a:spLocks noGrp="1"/>
          </p:cNvSpPr>
          <p:nvPr>
            <p:ph idx="1"/>
          </p:nvPr>
        </p:nvSpPr>
        <p:spPr>
          <a:xfrm>
            <a:off x="438969" y="2249488"/>
            <a:ext cx="8219256" cy="4608512"/>
          </a:xfrm>
        </p:spPr>
        <p:txBody>
          <a:bodyPr/>
          <a:lstStyle/>
          <a:p>
            <a:pPr algn="just"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cs-CZ" sz="2400" dirty="0" smtClean="0"/>
              <a:t>Jasně nastavit spolupráci, aby partnerská organizace dodržela své závazky (vzor smlouvy s partnerskou organizací není dán)</a:t>
            </a:r>
          </a:p>
          <a:p>
            <a:pPr algn="just"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cs-CZ" sz="2400" dirty="0" smtClean="0"/>
              <a:t>V </a:t>
            </a:r>
            <a:r>
              <a:rPr lang="cs-CZ" sz="2400" dirty="0"/>
              <a:t>žádosti jasně popsat jednotlivé role zapojených organizací</a:t>
            </a:r>
          </a:p>
          <a:p>
            <a:pPr lvl="0" algn="just"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cs-CZ" sz="2400" dirty="0" smtClean="0"/>
              <a:t>Pokud je v projektu zprostředkující organizace:</a:t>
            </a:r>
          </a:p>
          <a:p>
            <a:pPr lvl="1" algn="just">
              <a:buClr>
                <a:schemeClr val="accent6"/>
              </a:buClr>
              <a:buFont typeface="Arial" panose="020B0604020202020204" pitchFamily="34" charset="0"/>
              <a:buChar char="•"/>
            </a:pPr>
            <a:r>
              <a:rPr lang="cs-CZ" sz="2400" dirty="0" smtClean="0"/>
              <a:t>uvést ji jako partnera do žádosti (PIC) a v textu alespoň naznačit koncové podniky (bez PIC</a:t>
            </a:r>
            <a:r>
              <a:rPr lang="cs-CZ" sz="2400" dirty="0"/>
              <a:t>) </a:t>
            </a:r>
            <a:endParaRPr lang="cs-CZ" sz="2400" dirty="0" smtClean="0"/>
          </a:p>
          <a:p>
            <a:pPr lvl="1" algn="just">
              <a:buClr>
                <a:schemeClr val="accent6"/>
              </a:buClr>
              <a:buFont typeface="Arial" panose="020B0604020202020204" pitchFamily="34" charset="0"/>
              <a:buChar char="•"/>
            </a:pPr>
            <a:r>
              <a:rPr lang="cs-CZ" sz="2400" dirty="0"/>
              <a:t>z</a:t>
            </a:r>
            <a:r>
              <a:rPr lang="cs-CZ" sz="2400" dirty="0" smtClean="0"/>
              <a:t>ajistit, aby </a:t>
            </a:r>
            <a:r>
              <a:rPr lang="cs-CZ" sz="2400" dirty="0"/>
              <a:t>vybrané koncové podniky a pracovní náplň stážistů </a:t>
            </a:r>
            <a:r>
              <a:rPr lang="cs-CZ" sz="2400" dirty="0" smtClean="0"/>
              <a:t>odpovídala jejich studijnímu/učebnímu oboru</a:t>
            </a:r>
          </a:p>
          <a:p>
            <a:pPr lvl="1" algn="just">
              <a:buClr>
                <a:schemeClr val="accent6"/>
              </a:buClr>
              <a:buFont typeface="Arial" panose="020B0604020202020204" pitchFamily="34" charset="0"/>
              <a:buChar char="•"/>
            </a:pPr>
            <a:r>
              <a:rPr lang="cs-CZ" sz="2400" dirty="0" smtClean="0"/>
              <a:t>ohlídat, zda stáž je realizována v souladu s principy ECVET, pokud toto bylo deklarováno ve schválené žádosti</a:t>
            </a:r>
          </a:p>
        </p:txBody>
      </p:sp>
    </p:spTree>
    <p:extLst>
      <p:ext uri="{BB962C8B-B14F-4D97-AF65-F5344CB8AC3E}">
        <p14:creationId xmlns:p14="http://schemas.microsoft.com/office/powerpoint/2010/main" xmlns="" val="11000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429453" y="692696"/>
            <a:ext cx="8189912" cy="928687"/>
          </a:xfrm>
        </p:spPr>
        <p:txBody>
          <a:bodyPr/>
          <a:lstStyle/>
          <a:p>
            <a:pPr>
              <a:defRPr/>
            </a:pPr>
            <a:r>
              <a:rPr lang="cs-CZ" b="1" dirty="0" smtClean="0">
                <a:solidFill>
                  <a:srgbClr val="F68A5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Shrnutí novinek ve Výzvě 2017</a:t>
            </a:r>
          </a:p>
        </p:txBody>
      </p:sp>
      <p:sp>
        <p:nvSpPr>
          <p:cNvPr id="5" name="Zástupný symbol pro obsah 2"/>
          <p:cNvSpPr>
            <a:spLocks noGrp="1"/>
          </p:cNvSpPr>
          <p:nvPr>
            <p:ph idx="1"/>
          </p:nvPr>
        </p:nvSpPr>
        <p:spPr>
          <a:xfrm>
            <a:off x="463880" y="1916832"/>
            <a:ext cx="8219256" cy="4608512"/>
          </a:xfrm>
        </p:spPr>
        <p:txBody>
          <a:bodyPr/>
          <a:lstStyle/>
          <a:p>
            <a:pPr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cs-CZ" sz="2400" dirty="0" smtClean="0"/>
              <a:t>Nárok </a:t>
            </a:r>
            <a:r>
              <a:rPr lang="cs-CZ" sz="2400" dirty="0"/>
              <a:t>na jazykovou </a:t>
            </a:r>
            <a:r>
              <a:rPr lang="cs-CZ" sz="2400" dirty="0" smtClean="0"/>
              <a:t>přípravu vzniká již pro mobility v minimální délce 19 dnů (bez cesty);</a:t>
            </a:r>
          </a:p>
          <a:p>
            <a:pPr>
              <a:buClr>
                <a:schemeClr val="accent6"/>
              </a:buClr>
              <a:buFont typeface="Wingdings" panose="05000000000000000000" pitchFamily="2" charset="2"/>
              <a:buChar char="§"/>
            </a:pPr>
            <a:endParaRPr lang="cs-CZ" sz="2400" dirty="0" smtClean="0"/>
          </a:p>
          <a:p>
            <a:pPr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cs-CZ" sz="2400" dirty="0" smtClean="0"/>
              <a:t>nově přidáno pásmo vzdálenosti 10-99 km;</a:t>
            </a:r>
          </a:p>
          <a:p>
            <a:pPr>
              <a:buClr>
                <a:schemeClr val="accent6"/>
              </a:buClr>
              <a:buFont typeface="Wingdings" panose="05000000000000000000" pitchFamily="2" charset="2"/>
              <a:buChar char="§"/>
            </a:pPr>
            <a:endParaRPr lang="cs-CZ" sz="2400" dirty="0" smtClean="0"/>
          </a:p>
          <a:p>
            <a:pPr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cs-CZ" sz="2400" dirty="0" smtClean="0"/>
              <a:t>dorovnání </a:t>
            </a:r>
            <a:r>
              <a:rPr lang="cs-CZ" sz="2400" dirty="0"/>
              <a:t>vysokých vnitrostátních cestovních </a:t>
            </a:r>
            <a:r>
              <a:rPr lang="cs-CZ" sz="2400" dirty="0" smtClean="0"/>
              <a:t>nákladů;</a:t>
            </a:r>
          </a:p>
          <a:p>
            <a:pPr>
              <a:buClr>
                <a:schemeClr val="accent6"/>
              </a:buClr>
              <a:buFont typeface="Wingdings" panose="05000000000000000000" pitchFamily="2" charset="2"/>
              <a:buChar char="§"/>
            </a:pPr>
            <a:endParaRPr lang="cs-CZ" sz="2400" dirty="0" smtClean="0"/>
          </a:p>
          <a:p>
            <a:pPr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cs-CZ" sz="2400" dirty="0" smtClean="0"/>
              <a:t>denní sazby pro pobytové náklady:  do 14 dnů, 15 dnů-12 měsíců (zjednodušení).</a:t>
            </a:r>
            <a:endParaRPr lang="cs-CZ" sz="2400" dirty="0"/>
          </a:p>
          <a:p>
            <a:endParaRPr lang="cs-CZ" sz="2400" dirty="0" smtClean="0"/>
          </a:p>
          <a:p>
            <a:endParaRPr lang="cs-CZ" sz="2400" dirty="0" smtClean="0"/>
          </a:p>
        </p:txBody>
      </p:sp>
    </p:spTree>
    <p:extLst>
      <p:ext uri="{BB962C8B-B14F-4D97-AF65-F5344CB8AC3E}">
        <p14:creationId xmlns:p14="http://schemas.microsoft.com/office/powerpoint/2010/main" xmlns="" val="181792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b="1" dirty="0" smtClean="0">
                <a:solidFill>
                  <a:srgbClr val="F68A5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 se děje po podání žádosti?</a:t>
            </a:r>
            <a:endParaRPr lang="cs-CZ" sz="4000" b="1" dirty="0">
              <a:solidFill>
                <a:srgbClr val="F68A55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435930"/>
            <a:ext cx="8229600" cy="4525963"/>
          </a:xfrm>
        </p:spPr>
        <p:txBody>
          <a:bodyPr/>
          <a:lstStyle/>
          <a:p>
            <a:pPr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cs-CZ" sz="2400" dirty="0" smtClean="0"/>
              <a:t>Vyřazení duplicitních projektů </a:t>
            </a:r>
          </a:p>
          <a:p>
            <a:pPr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cs-CZ" sz="2400" dirty="0" smtClean="0"/>
              <a:t>Kontrola formální způsobilosti</a:t>
            </a:r>
          </a:p>
          <a:p>
            <a:pPr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cs-CZ" sz="2400" dirty="0" smtClean="0"/>
              <a:t>Školení hodnotitelů</a:t>
            </a:r>
          </a:p>
          <a:p>
            <a:pPr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cs-CZ" sz="2400" dirty="0" smtClean="0"/>
              <a:t>Losování projektů hodnotitelům</a:t>
            </a:r>
          </a:p>
          <a:p>
            <a:pPr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cs-CZ" sz="2400" dirty="0" smtClean="0"/>
              <a:t>Přidělení projektů v systému hodnotitelům</a:t>
            </a:r>
          </a:p>
          <a:p>
            <a:pPr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cs-CZ" sz="2400" dirty="0" smtClean="0"/>
              <a:t>Dílčí hodnocení </a:t>
            </a:r>
          </a:p>
          <a:p>
            <a:pPr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cs-CZ" sz="2400" dirty="0" smtClean="0"/>
              <a:t>Konsolidované hodnocení</a:t>
            </a:r>
          </a:p>
          <a:p>
            <a:pPr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cs-CZ" sz="2400" dirty="0" smtClean="0"/>
              <a:t>Příprava podkladů pro schvalovací komisi</a:t>
            </a:r>
          </a:p>
          <a:p>
            <a:pPr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cs-CZ" sz="2400" dirty="0" smtClean="0"/>
              <a:t>Zasedání schvalovací komise a zpracování zápisu</a:t>
            </a:r>
          </a:p>
          <a:p>
            <a:pPr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cs-CZ" sz="2400" dirty="0" smtClean="0"/>
              <a:t>Vyhlášení výsledků na webu</a:t>
            </a:r>
          </a:p>
          <a:p>
            <a:pPr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cs-CZ" sz="2400" dirty="0" smtClean="0"/>
              <a:t>Rozeslání písemných vyrozumění (cca květen 2017, nejpozději 6 měsíců od termínu pro podání žádosti)</a:t>
            </a:r>
          </a:p>
          <a:p>
            <a:endParaRPr lang="cs-CZ" sz="2400" dirty="0" smtClean="0"/>
          </a:p>
        </p:txBody>
      </p:sp>
    </p:spTree>
    <p:extLst>
      <p:ext uri="{BB962C8B-B14F-4D97-AF65-F5344CB8AC3E}">
        <p14:creationId xmlns:p14="http://schemas.microsoft.com/office/powerpoint/2010/main" xmlns="" val="22509682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b="1" dirty="0">
                <a:solidFill>
                  <a:srgbClr val="F68A5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Způsob vyplácení grantu </a:t>
            </a:r>
            <a:r>
              <a:rPr lang="cs-CZ" sz="4000" b="1" dirty="0" smtClean="0">
                <a:solidFill>
                  <a:srgbClr val="F68A5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cs-CZ" sz="4000" b="1" dirty="0" smtClean="0">
                <a:solidFill>
                  <a:srgbClr val="F68A5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cs-CZ" sz="4000" b="1" dirty="0" smtClean="0">
                <a:solidFill>
                  <a:srgbClr val="F68A5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 </a:t>
            </a:r>
            <a:r>
              <a:rPr lang="cs-CZ" sz="4000" b="1" dirty="0">
                <a:solidFill>
                  <a:srgbClr val="F68A5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případě schválení žádosti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060848"/>
            <a:ext cx="8229600" cy="4525963"/>
          </a:xfrm>
        </p:spPr>
        <p:txBody>
          <a:bodyPr/>
          <a:lstStyle/>
          <a:p>
            <a:pPr algn="just"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cs-CZ" sz="2400" dirty="0" smtClean="0"/>
              <a:t>Je třeba počítat s tím, že pokud bude projekt schválen, grant se vyplácí příjemcům ve více splátkách:</a:t>
            </a:r>
          </a:p>
          <a:p>
            <a:pPr algn="just">
              <a:buClr>
                <a:schemeClr val="accent6"/>
              </a:buClr>
              <a:buFont typeface="Wingdings" panose="05000000000000000000" pitchFamily="2" charset="2"/>
              <a:buChar char="§"/>
            </a:pPr>
            <a:endParaRPr lang="cs-CZ" sz="2400" dirty="0" smtClean="0"/>
          </a:p>
          <a:p>
            <a:pPr marL="457200" lvl="1" indent="0">
              <a:buNone/>
            </a:pPr>
            <a:r>
              <a:rPr lang="cs-CZ" sz="2400" b="1" dirty="0" smtClean="0"/>
              <a:t>		60%</a:t>
            </a:r>
            <a:r>
              <a:rPr lang="cs-CZ" sz="2400" dirty="0" smtClean="0"/>
              <a:t> </a:t>
            </a:r>
            <a:r>
              <a:rPr lang="cs-CZ" sz="2400" dirty="0"/>
              <a:t>	</a:t>
            </a:r>
            <a:r>
              <a:rPr lang="cs-CZ" sz="2400" dirty="0" smtClean="0"/>
              <a:t>do 30 dnů od podpisu grantové smlouvy </a:t>
            </a:r>
          </a:p>
          <a:p>
            <a:pPr marL="457200" lvl="1" indent="0">
              <a:buNone/>
            </a:pPr>
            <a:r>
              <a:rPr lang="cs-CZ" sz="2400" dirty="0" smtClean="0"/>
              <a:t>80%</a:t>
            </a:r>
          </a:p>
          <a:p>
            <a:pPr marL="457200" lvl="1" indent="0">
              <a:buNone/>
            </a:pPr>
            <a:r>
              <a:rPr lang="cs-CZ" sz="2400" b="1" dirty="0" smtClean="0"/>
              <a:t>		20%</a:t>
            </a:r>
            <a:r>
              <a:rPr lang="cs-CZ" sz="2400" dirty="0" smtClean="0"/>
              <a:t> 	nejpozději do konce března dalšího roku</a:t>
            </a:r>
          </a:p>
          <a:p>
            <a:pPr marL="457200" lvl="1" indent="0">
              <a:buNone/>
            </a:pPr>
            <a:endParaRPr lang="cs-CZ" sz="2400" dirty="0" smtClean="0"/>
          </a:p>
          <a:p>
            <a:pPr marL="457200" lvl="1" indent="0">
              <a:buNone/>
            </a:pPr>
            <a:r>
              <a:rPr lang="cs-CZ" sz="2400" b="1" dirty="0" smtClean="0"/>
              <a:t>		20%</a:t>
            </a:r>
            <a:r>
              <a:rPr lang="cs-CZ" sz="2400" dirty="0" smtClean="0"/>
              <a:t> 	po skončení projektového období 				(po schválení závěrečné zprávy)</a:t>
            </a:r>
            <a:endParaRPr lang="cs-CZ" sz="2400" dirty="0"/>
          </a:p>
        </p:txBody>
      </p:sp>
      <p:sp>
        <p:nvSpPr>
          <p:cNvPr id="5" name="Levá složená závorka 4"/>
          <p:cNvSpPr/>
          <p:nvPr/>
        </p:nvSpPr>
        <p:spPr>
          <a:xfrm>
            <a:off x="1835696" y="3501008"/>
            <a:ext cx="360040" cy="1008112"/>
          </a:xfrm>
          <a:prstGeom prst="leftBrace">
            <a:avLst/>
          </a:prstGeom>
          <a:ln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7250533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14300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3600" b="1" dirty="0" smtClean="0">
                <a:solidFill>
                  <a:srgbClr val="F68A55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cs-CZ" sz="3600" b="1" dirty="0" smtClean="0">
                <a:solidFill>
                  <a:srgbClr val="F68A55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cs-CZ" sz="3600" b="1" dirty="0" smtClean="0">
                <a:solidFill>
                  <a:srgbClr val="F68A55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Evropský týden odborných dovedností </a:t>
            </a:r>
            <a:br>
              <a:rPr lang="cs-CZ" sz="3600" b="1" dirty="0" smtClean="0">
                <a:solidFill>
                  <a:srgbClr val="F68A55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cs-CZ" sz="3600" b="1" dirty="0" smtClean="0">
                <a:solidFill>
                  <a:srgbClr val="F68A55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- Objev svůj </a:t>
            </a:r>
            <a:r>
              <a:rPr lang="cs-CZ" sz="3600" b="1" dirty="0">
                <a:solidFill>
                  <a:srgbClr val="F68A55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talent!</a:t>
            </a:r>
            <a:r>
              <a:rPr lang="cs-CZ" sz="3200" dirty="0"/>
              <a:t/>
            </a:r>
            <a:br>
              <a:rPr lang="cs-CZ" sz="3200" dirty="0"/>
            </a:br>
            <a:endParaRPr lang="cs-CZ" sz="3600" dirty="0" smtClean="0"/>
          </a:p>
        </p:txBody>
      </p:sp>
      <p:sp>
        <p:nvSpPr>
          <p:cNvPr id="3075" name="Zástupný symbol pro obsah 2"/>
          <p:cNvSpPr>
            <a:spLocks noGrp="1"/>
          </p:cNvSpPr>
          <p:nvPr>
            <p:ph idx="1"/>
          </p:nvPr>
        </p:nvSpPr>
        <p:spPr>
          <a:xfrm>
            <a:off x="457200" y="1988840"/>
            <a:ext cx="8579296" cy="4752552"/>
          </a:xfrm>
        </p:spPr>
        <p:txBody>
          <a:bodyPr/>
          <a:lstStyle/>
          <a:p>
            <a:pPr marL="0" indent="0">
              <a:buFont typeface="Arial" panose="020B0604020202020204" pitchFamily="34" charset="0"/>
              <a:buNone/>
              <a:defRPr/>
            </a:pPr>
            <a:endParaRPr lang="cs-CZ" sz="2400" b="1" dirty="0"/>
          </a:p>
          <a:p>
            <a:pPr marL="0" indent="0">
              <a:buFont typeface="Arial" panose="020B0604020202020204" pitchFamily="34" charset="0"/>
              <a:buNone/>
              <a:defRPr/>
            </a:pPr>
            <a:endParaRPr lang="cs-CZ" sz="2400" b="1" dirty="0" smtClean="0">
              <a:solidFill>
                <a:srgbClr val="F68A55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j-lt"/>
              <a:ea typeface="+mj-ea"/>
              <a:cs typeface="+mj-cs"/>
            </a:endParaRPr>
          </a:p>
          <a:p>
            <a:pPr marL="0" indent="0">
              <a:buFont typeface="Arial" panose="020B0604020202020204" pitchFamily="34" charset="0"/>
              <a:buNone/>
              <a:defRPr/>
            </a:pPr>
            <a:endParaRPr lang="cs-CZ" sz="2400" b="1" dirty="0">
              <a:solidFill>
                <a:srgbClr val="F68A55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j-lt"/>
              <a:ea typeface="+mj-ea"/>
              <a:cs typeface="+mj-cs"/>
            </a:endParaRPr>
          </a:p>
          <a:p>
            <a:pPr marL="0" indent="0" algn="just">
              <a:buFont typeface="Arial" panose="020B0604020202020204" pitchFamily="34" charset="0"/>
              <a:buNone/>
              <a:defRPr/>
            </a:pPr>
            <a:r>
              <a:rPr lang="cs-CZ" sz="2400" b="1" dirty="0" smtClean="0">
                <a:solidFill>
                  <a:srgbClr val="F68A55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+mj-cs"/>
              </a:rPr>
              <a:t>Akci </a:t>
            </a:r>
            <a:r>
              <a:rPr lang="cs-CZ" sz="2400" b="1" dirty="0">
                <a:solidFill>
                  <a:srgbClr val="F68A55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+mj-cs"/>
              </a:rPr>
              <a:t>vyhlásila a koordinuje </a:t>
            </a:r>
            <a:r>
              <a:rPr lang="cs-CZ" sz="2400" dirty="0"/>
              <a:t>Evropská </a:t>
            </a:r>
            <a:r>
              <a:rPr lang="cs-CZ" sz="2400" dirty="0" smtClean="0"/>
              <a:t>komise, </a:t>
            </a:r>
            <a:r>
              <a:rPr lang="cs-CZ" sz="2400" dirty="0"/>
              <a:t>je součástí </a:t>
            </a:r>
            <a:r>
              <a:rPr lang="cs-CZ" sz="2400" b="1" dirty="0"/>
              <a:t>New </a:t>
            </a:r>
            <a:r>
              <a:rPr lang="cs-CZ" sz="2400" b="1" dirty="0" err="1"/>
              <a:t>Skills</a:t>
            </a:r>
            <a:r>
              <a:rPr lang="cs-CZ" sz="2400" b="1" dirty="0"/>
              <a:t> </a:t>
            </a:r>
            <a:r>
              <a:rPr lang="cs-CZ" sz="2400" b="1" dirty="0" smtClean="0"/>
              <a:t>Agenda</a:t>
            </a:r>
            <a:r>
              <a:rPr lang="cs-CZ" sz="2400" dirty="0" smtClean="0"/>
              <a:t> </a:t>
            </a:r>
            <a:r>
              <a:rPr lang="cs-CZ" sz="2400" dirty="0" err="1" smtClean="0"/>
              <a:t>for</a:t>
            </a:r>
            <a:r>
              <a:rPr lang="cs-CZ" sz="2400" dirty="0" smtClean="0"/>
              <a:t> </a:t>
            </a:r>
            <a:r>
              <a:rPr lang="cs-CZ" sz="2400" dirty="0" err="1" smtClean="0"/>
              <a:t>Europe</a:t>
            </a:r>
            <a:r>
              <a:rPr lang="cs-CZ" sz="2400" dirty="0" smtClean="0"/>
              <a:t> </a:t>
            </a:r>
            <a:r>
              <a:rPr lang="cs-CZ" sz="2400" dirty="0"/>
              <a:t>(</a:t>
            </a:r>
            <a:r>
              <a:rPr lang="it-IT" sz="2400" dirty="0"/>
              <a:t>Nová agenda dovedností pro Evropu</a:t>
            </a:r>
            <a:r>
              <a:rPr lang="cs-CZ" sz="2400" dirty="0" smtClean="0"/>
              <a:t>).</a:t>
            </a:r>
            <a:endParaRPr lang="cs-CZ" sz="2400" b="1" dirty="0" smtClean="0"/>
          </a:p>
          <a:p>
            <a:pPr marL="0" indent="0" algn="just" eaLnBrk="1" hangingPunct="1">
              <a:buClr>
                <a:schemeClr val="accent6">
                  <a:lumMod val="75000"/>
                </a:schemeClr>
              </a:buClr>
              <a:buFont typeface="Arial" panose="020B0604020202020204" pitchFamily="34" charset="0"/>
              <a:buNone/>
              <a:defRPr/>
            </a:pPr>
            <a:endParaRPr lang="cs-CZ" sz="1000" b="1" dirty="0" smtClean="0">
              <a:solidFill>
                <a:srgbClr val="F68A55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j-lt"/>
              <a:ea typeface="+mj-ea"/>
              <a:cs typeface="+mj-cs"/>
            </a:endParaRPr>
          </a:p>
          <a:p>
            <a:pPr marL="0" indent="0" algn="just" eaLnBrk="1" hangingPunct="1">
              <a:buClr>
                <a:schemeClr val="accent6">
                  <a:lumMod val="75000"/>
                </a:schemeClr>
              </a:buClr>
              <a:buFont typeface="Arial" panose="020B0604020202020204" pitchFamily="34" charset="0"/>
              <a:buNone/>
              <a:defRPr/>
            </a:pPr>
            <a:r>
              <a:rPr lang="cs-CZ" sz="2400" b="1" dirty="0" smtClean="0">
                <a:solidFill>
                  <a:srgbClr val="F68A55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+mj-cs"/>
              </a:rPr>
              <a:t>Kdy a kde </a:t>
            </a:r>
            <a:r>
              <a:rPr lang="cs-CZ" sz="2400" b="1" dirty="0" smtClean="0"/>
              <a:t>od </a:t>
            </a:r>
            <a:r>
              <a:rPr lang="cs-CZ" sz="2400" b="1" dirty="0"/>
              <a:t>5. do 9. prosince 2016</a:t>
            </a:r>
            <a:r>
              <a:rPr lang="cs-CZ" sz="2400" dirty="0"/>
              <a:t> v Bruselu a souběžně také </a:t>
            </a:r>
            <a:r>
              <a:rPr lang="cs-CZ" sz="2400" dirty="0" smtClean="0"/>
              <a:t>        v </a:t>
            </a:r>
            <a:r>
              <a:rPr lang="cs-CZ" sz="2400" dirty="0"/>
              <a:t>členských státech a dalších zúčastněných zemích na </a:t>
            </a:r>
            <a:r>
              <a:rPr lang="cs-CZ" sz="2400" dirty="0" smtClean="0"/>
              <a:t>vnitrostátní</a:t>
            </a:r>
            <a:r>
              <a:rPr lang="cs-CZ" sz="2400" dirty="0"/>
              <a:t>, regionální a místní </a:t>
            </a:r>
            <a:r>
              <a:rPr lang="cs-CZ" sz="2400" dirty="0" smtClean="0"/>
              <a:t>úrovni</a:t>
            </a:r>
          </a:p>
          <a:p>
            <a:pPr marL="0" indent="0" eaLnBrk="1" hangingPunct="1">
              <a:buClr>
                <a:schemeClr val="accent6">
                  <a:lumMod val="75000"/>
                </a:schemeClr>
              </a:buClr>
              <a:buNone/>
              <a:defRPr/>
            </a:pPr>
            <a:endParaRPr lang="cs-CZ" sz="1000" b="1" dirty="0" smtClean="0">
              <a:solidFill>
                <a:srgbClr val="F68A55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j-lt"/>
              <a:ea typeface="+mj-ea"/>
              <a:cs typeface="+mj-cs"/>
            </a:endParaRPr>
          </a:p>
          <a:p>
            <a:pPr marL="0" indent="0" eaLnBrk="1" hangingPunct="1">
              <a:buClr>
                <a:schemeClr val="accent6">
                  <a:lumMod val="75000"/>
                </a:schemeClr>
              </a:buClr>
              <a:buNone/>
              <a:defRPr/>
            </a:pPr>
            <a:r>
              <a:rPr lang="cs-CZ" sz="2400" b="1" dirty="0" smtClean="0">
                <a:solidFill>
                  <a:srgbClr val="F68A55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+mj-cs"/>
              </a:rPr>
              <a:t>Koordinací</a:t>
            </a:r>
            <a:r>
              <a:rPr lang="cs-CZ" sz="2400" b="1" dirty="0" smtClean="0"/>
              <a:t> </a:t>
            </a:r>
            <a:r>
              <a:rPr lang="cs-CZ" sz="2400" dirty="0" smtClean="0"/>
              <a:t>v</a:t>
            </a:r>
            <a:r>
              <a:rPr lang="cs-CZ" sz="2400" dirty="0"/>
              <a:t> České republice byl pověřen </a:t>
            </a:r>
            <a:r>
              <a:rPr lang="cs-CZ" sz="2400" b="1" dirty="0"/>
              <a:t>Dům zahraniční spolupráce.</a:t>
            </a:r>
          </a:p>
          <a:p>
            <a:pPr marL="0" indent="0" eaLnBrk="1" hangingPunct="1">
              <a:buClr>
                <a:schemeClr val="accent6">
                  <a:lumMod val="75000"/>
                </a:schemeClr>
              </a:buClr>
              <a:buFont typeface="Arial" panose="020B0604020202020204" pitchFamily="34" charset="0"/>
              <a:buNone/>
              <a:defRPr/>
            </a:pPr>
            <a:endParaRPr lang="cs-CZ" sz="2400" dirty="0"/>
          </a:p>
          <a:p>
            <a:pPr marL="0" indent="0" eaLnBrk="1" hangingPunct="1">
              <a:buClr>
                <a:schemeClr val="accent6">
                  <a:lumMod val="75000"/>
                </a:schemeClr>
              </a:buClr>
              <a:buFont typeface="Arial" panose="020B0604020202020204" pitchFamily="34" charset="0"/>
              <a:buNone/>
              <a:defRPr/>
            </a:pPr>
            <a:endParaRPr lang="cs-CZ" altLang="cs-CZ" sz="24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eaLnBrk="1" hangingPunct="1"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  <a:defRPr/>
            </a:pPr>
            <a:endParaRPr lang="cs-CZ" altLang="cs-CZ" sz="24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eaLnBrk="1" hangingPunct="1"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  <a:defRPr/>
            </a:pPr>
            <a:endParaRPr lang="cs-CZ" altLang="cs-CZ" sz="24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pic>
        <p:nvPicPr>
          <p:cNvPr id="7172" name="Obrázek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649663" y="1268760"/>
            <a:ext cx="1844675" cy="1820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2869287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3_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8519</TotalTime>
  <Words>675</Words>
  <Application>Microsoft Office PowerPoint</Application>
  <PresentationFormat>Předvádění na obrazovce (4:3)</PresentationFormat>
  <Paragraphs>118</Paragraphs>
  <Slides>14</Slides>
  <Notes>10</Notes>
  <HiddenSlides>0</HiddenSlides>
  <MMClips>0</MMClips>
  <ScaleCrop>false</ScaleCrop>
  <HeadingPairs>
    <vt:vector size="4" baseType="variant">
      <vt:variant>
        <vt:lpstr>Motiv</vt:lpstr>
      </vt:variant>
      <vt:variant>
        <vt:i4>3</vt:i4>
      </vt:variant>
      <vt:variant>
        <vt:lpstr>Nadpisy snímků</vt:lpstr>
      </vt:variant>
      <vt:variant>
        <vt:i4>14</vt:i4>
      </vt:variant>
    </vt:vector>
  </HeadingPairs>
  <TitlesOfParts>
    <vt:vector size="17" baseType="lpstr">
      <vt:lpstr>Motiv sady Office</vt:lpstr>
      <vt:lpstr>1_Motiv sady Office</vt:lpstr>
      <vt:lpstr>3_Motiv sady Office</vt:lpstr>
      <vt:lpstr> Erasmus+ odborné vzdělávání  a příprava </vt:lpstr>
      <vt:lpstr>Formální doporučení</vt:lpstr>
      <vt:lpstr>Praktická doporučení pro žádost </vt:lpstr>
      <vt:lpstr>Praktická doporučení – předkládání žádostí</vt:lpstr>
      <vt:lpstr>Doporučení pro spolupráci             s partnerskými organizacemi</vt:lpstr>
      <vt:lpstr>Shrnutí novinek ve Výzvě 2017</vt:lpstr>
      <vt:lpstr>Co se děje po podání žádosti?</vt:lpstr>
      <vt:lpstr>Způsob vyplácení grantu  v případě schválení žádosti</vt:lpstr>
      <vt:lpstr> Evropský týden odborných dovedností  - Objev svůj talent! </vt:lpstr>
      <vt:lpstr>Evropský týden odborných dovedností  – Objev svůj talent!</vt:lpstr>
      <vt:lpstr>TCA  = Transnational Cooperation Activities  between National Agencies) </vt:lpstr>
      <vt:lpstr>Odkazy na možné hledání partnerů? </vt:lpstr>
      <vt:lpstr>Oslavy 30 let Erasmu  „Od Erasmu k Erasmu+“</vt:lpstr>
      <vt:lpstr> Děkujeme za pozornost.  Dům zahraniční spolupráce Na Poříčí 1035/4, 110 00 Praha 1   http://www.naerasmusplus.cz/cz/mobilita-osob-odborne-vzdelavani  http://www.naerasmusplus.cz/cz/reformy-a-systemy-vzdelavani-ecvet/    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Dům zahraničních služeb</dc:title>
  <dc:creator>abramcukova</dc:creator>
  <cp:lastModifiedBy>Lenovo</cp:lastModifiedBy>
  <cp:revision>846</cp:revision>
  <cp:lastPrinted>2015-11-26T10:01:23Z</cp:lastPrinted>
  <dcterms:created xsi:type="dcterms:W3CDTF">2011-03-29T08:55:05Z</dcterms:created>
  <dcterms:modified xsi:type="dcterms:W3CDTF">2017-01-19T22:23:56Z</dcterms:modified>
</cp:coreProperties>
</file>