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567" r:id="rId4"/>
    <p:sldId id="552" r:id="rId5"/>
    <p:sldId id="569" r:id="rId6"/>
    <p:sldId id="571" r:id="rId7"/>
    <p:sldId id="572" r:id="rId8"/>
    <p:sldId id="574" r:id="rId9"/>
    <p:sldId id="573" r:id="rId10"/>
    <p:sldId id="580" r:id="rId11"/>
    <p:sldId id="575" r:id="rId12"/>
    <p:sldId id="576" r:id="rId13"/>
    <p:sldId id="584" r:id="rId14"/>
    <p:sldId id="578" r:id="rId15"/>
    <p:sldId id="585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621" r:id="rId24"/>
    <p:sldId id="596" r:id="rId25"/>
    <p:sldId id="597" r:id="rId26"/>
    <p:sldId id="626" r:id="rId27"/>
    <p:sldId id="623" r:id="rId28"/>
    <p:sldId id="625" r:id="rId29"/>
    <p:sldId id="624" r:id="rId30"/>
    <p:sldId id="601" r:id="rId31"/>
    <p:sldId id="616" r:id="rId32"/>
    <p:sldId id="617" r:id="rId33"/>
    <p:sldId id="618" r:id="rId34"/>
    <p:sldId id="620" r:id="rId35"/>
    <p:sldId id="615" r:id="rId36"/>
    <p:sldId id="586" r:id="rId37"/>
    <p:sldId id="613" r:id="rId3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0" userDrawn="1">
          <p15:clr>
            <a:srgbClr val="A4A3A4"/>
          </p15:clr>
        </p15:guide>
        <p15:guide id="3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6FC5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40" autoAdjust="0"/>
    <p:restoredTop sz="69885" autoAdjust="0"/>
  </p:normalViewPr>
  <p:slideViewPr>
    <p:cSldViewPr>
      <p:cViewPr varScale="1">
        <p:scale>
          <a:sx n="50" d="100"/>
          <a:sy n="50" d="100"/>
        </p:scale>
        <p:origin x="-1738" y="-82"/>
      </p:cViewPr>
      <p:guideLst>
        <p:guide orient="horz" pos="2160"/>
        <p:guide orient="horz" pos="890"/>
        <p:guide orient="horz" pos="1162"/>
        <p:guide pos="2880"/>
        <p:guide pos="295"/>
        <p:guide pos="5511"/>
      </p:guideLst>
    </p:cSldViewPr>
  </p:slideViewPr>
  <p:outlineViewPr>
    <p:cViewPr>
      <p:scale>
        <a:sx n="33" d="100"/>
        <a:sy n="33" d="100"/>
      </p:scale>
      <p:origin x="0" y="236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996" y="-108"/>
      </p:cViewPr>
      <p:guideLst>
        <p:guide orient="horz" pos="3127"/>
        <p:guide pos="210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2" y="3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CDF880-1892-45FA-927C-E504EF2A6D5A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428246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2" y="9428246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AC85D5-7989-4E67-93F0-D732942DCA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124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92" y="3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33CEE-0D9B-4918-B926-CB1C843B14C9}" type="datetimeFigureOut">
              <a:rPr lang="cs-CZ" smtClean="0"/>
              <a:pPr/>
              <a:t>19. 1. 2017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15713"/>
            <a:ext cx="5438776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428246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92" y="9428246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B7EF9-489D-493B-8395-E21ACA0A16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745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nyní již</a:t>
            </a:r>
            <a:r>
              <a:rPr lang="cs-CZ" baseline="0" dirty="0"/>
              <a:t> konkrétněji k programu E+ v odborném vzdělávání a přípravě=VET (vysvětlit)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854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Vyučující, školitelé, zaměstnanci zahraničních oddělení, administrativní pracovníci, poradci, personalisté, osoby zodpovědné za plánování odborného vzdělávání</a:t>
            </a:r>
          </a:p>
          <a:p>
            <a:r>
              <a:rPr lang="cs-CZ" dirty="0"/>
              <a:t>Není možné jet na jazykový kurs. Pouze tyto aktivity.</a:t>
            </a:r>
          </a:p>
          <a:p>
            <a:r>
              <a:rPr lang="cs-CZ" dirty="0"/>
              <a:t>Ad a) NOVĚ je zde možnost pozvat z jiné programové země, ale pouze z PODNIKU</a:t>
            </a:r>
          </a:p>
          <a:p>
            <a:endParaRPr lang="cs-CZ" dirty="0"/>
          </a:p>
          <a:p>
            <a:r>
              <a:rPr lang="cs-CZ" dirty="0"/>
              <a:t>Doba trvání 2 dny bez cesty – musí následovat v kuse za sebou až 2 měsíce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987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Vyučující, školitelé, zaměstnanci zahraničních oddělení, administrativní pracovníci, poradci, personalisté, osoby zodpovědné za plánování odborného vzdělávání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685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Termín / Čas/ Dát</a:t>
            </a:r>
            <a:r>
              <a:rPr lang="cs-CZ" baseline="0" dirty="0"/>
              <a:t> si časovou rezervu / Elektronicky !!!</a:t>
            </a:r>
          </a:p>
          <a:p>
            <a:r>
              <a:rPr lang="cs-CZ" baseline="0" dirty="0"/>
              <a:t>Možné je podat žádost ve více klíčových akcích pod jedním PIC, ale pokud KA1, tak všechny aktivity dohromady.</a:t>
            </a:r>
          </a:p>
          <a:p>
            <a:endParaRPr lang="cs-CZ" baseline="0" dirty="0"/>
          </a:p>
          <a:p>
            <a:r>
              <a:rPr lang="cs-CZ" baseline="0" dirty="0" err="1"/>
              <a:t>Neposílt</a:t>
            </a:r>
            <a:r>
              <a:rPr lang="cs-CZ" baseline="0" dirty="0"/>
              <a:t> nic v papírové podobě – POUZE ELEKTRONICKY</a:t>
            </a:r>
          </a:p>
          <a:p>
            <a:endParaRPr lang="cs-CZ" baseline="0" dirty="0"/>
          </a:p>
          <a:p>
            <a:r>
              <a:rPr lang="cs-CZ" baseline="0" dirty="0"/>
              <a:t>Hlavně si dát čas dopředu – viz příručka k předkládání žádostí krok za krokem aby nevznikly případné technické problémy a žádost byla </a:t>
            </a:r>
            <a:r>
              <a:rPr lang="cs-CZ" baseline="0" dirty="0" err="1"/>
              <a:t>předožena</a:t>
            </a:r>
            <a:r>
              <a:rPr lang="cs-CZ" baseline="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839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Samostatná</a:t>
            </a:r>
            <a:r>
              <a:rPr lang="cs-CZ" baseline="0" dirty="0"/>
              <a:t> výzva. Cílem je usnadnit držiteli předložení žádosti při zaručení určité kvality.</a:t>
            </a:r>
          </a:p>
          <a:p>
            <a:r>
              <a:rPr lang="cs-CZ" baseline="0" dirty="0"/>
              <a:t>V roce 2015 byly uděleny 4  certifikáty z 41.</a:t>
            </a:r>
          </a:p>
          <a:p>
            <a:endParaRPr lang="cs-CZ" baseline="0" dirty="0"/>
          </a:p>
          <a:p>
            <a:r>
              <a:rPr lang="cs-CZ" baseline="0" dirty="0" err="1"/>
              <a:t>Odklik</a:t>
            </a:r>
            <a:r>
              <a:rPr lang="cs-CZ" baseline="0" dirty="0"/>
              <a:t> + </a:t>
            </a:r>
            <a:r>
              <a:rPr lang="cs-CZ" baseline="0" dirty="0" err="1"/>
              <a:t>info</a:t>
            </a:r>
            <a:r>
              <a:rPr lang="cs-CZ" baseline="0" dirty="0"/>
              <a:t> Katka 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568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360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845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1654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C50F8-195E-416B-B430-BE4679C81E1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587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299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036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Projekty by měly </a:t>
            </a:r>
            <a:r>
              <a:rPr lang="cs-CZ" b="1" dirty="0"/>
              <a:t>odpovídat</a:t>
            </a:r>
            <a:r>
              <a:rPr lang="cs-CZ" dirty="0"/>
              <a:t> těmto cílům. Těch se v projektech</a:t>
            </a:r>
            <a:r>
              <a:rPr lang="cs-CZ" baseline="0" dirty="0"/>
              <a:t> držet, ale ne opsat. Měly by se </a:t>
            </a:r>
            <a:r>
              <a:rPr lang="cs-CZ" b="1" baseline="0" dirty="0"/>
              <a:t>dodržet a naplnit</a:t>
            </a:r>
            <a:r>
              <a:rPr lang="cs-CZ" baseline="0" dirty="0"/>
              <a:t>.</a:t>
            </a:r>
          </a:p>
          <a:p>
            <a:r>
              <a:rPr lang="cs-CZ" b="1" baseline="0" dirty="0"/>
              <a:t>Kriteria hodnocení jsou pro všechny stejná</a:t>
            </a:r>
            <a:r>
              <a:rPr lang="cs-CZ" baseline="0" dirty="0"/>
              <a:t>, není možné stanovovat </a:t>
            </a:r>
            <a:r>
              <a:rPr lang="cs-CZ" b="1" baseline="0" dirty="0"/>
              <a:t>žádné národní priority </a:t>
            </a:r>
            <a:r>
              <a:rPr lang="cs-CZ" baseline="0" dirty="0"/>
              <a:t>k lepšímu hodnocení.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924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9244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3186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4FCAE-CEEC-40FA-B188-43EC10F99144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12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24456-F830-45DD-B5B2-C41EAAE3DAB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829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NA nehodnotí</a:t>
            </a:r>
          </a:p>
          <a:p>
            <a:r>
              <a:rPr lang="cs-CZ" altLang="cs-CZ" dirty="0" smtClean="0"/>
              <a:t>2 externí hodnotitelé -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 jedna konsolidace -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 schvalovací komise (rozpočet)</a:t>
            </a:r>
          </a:p>
          <a:p>
            <a:r>
              <a:rPr lang="cs-CZ" altLang="cs-CZ" b="1" dirty="0" smtClean="0"/>
              <a:t>KA116 Držitelé VET Charteru </a:t>
            </a:r>
            <a:r>
              <a:rPr lang="cs-CZ" altLang="cs-CZ" dirty="0" smtClean="0"/>
              <a:t>– tyto žádosti nejsou posuzovány z hlediska kvality – tedy neplatí žádná kritéria pro udělení grantu. Ale platí na ně stejně kritéria vyloučení, tak výběr. Každá způsobilá žádost bude finančně podpořena. – zde jenom zmínka je to pro nové, kteří by neměli mít certifikáty.</a:t>
            </a:r>
          </a:p>
          <a:p>
            <a:endParaRPr lang="cs-CZ" alt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70DFB6-1CE7-4FE3-A1C8-61F45722561F}" type="slidenum">
              <a:rPr lang="en-GB" altLang="cs-CZ" smtClean="0"/>
              <a:pPr/>
              <a:t>24</a:t>
            </a:fld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50813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662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3796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1936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2122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Do účastnického portálu se nelze dostat bez účtu ECAS. Nejprve ověřte, že nemáte ECAS účet a případně si jej vytvořte.</a:t>
            </a:r>
            <a:endParaRPr lang="en-GB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B510A-1C67-43F8-85B3-FFC51994B00D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5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Erasmus</a:t>
            </a:r>
            <a:r>
              <a:rPr lang="cs-CZ" baseline="0" dirty="0"/>
              <a:t> + v odborném vzdělávání a přípravě se dělí na 2 Klíčové akce KA1 a KA2.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2810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3F90E-D9A6-4149-916B-810086616EEC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GB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71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Ukázka, jak vkládat povinné dokumenty na portál. Záložka Documents.</a:t>
            </a:r>
            <a:endParaRPr lang="en-GB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F89DDC-C744-42D6-833F-43FF7F1486D9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GB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75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Ukázka, jak vkládat povinné dokumenty na portál. Záložka Documents.</a:t>
            </a:r>
            <a:endParaRPr lang="en-GB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D3850-8AF3-4428-A851-7DF7A17F42C3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GB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671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4FCAE-CEEC-40FA-B188-43EC10F99144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05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příjemce</a:t>
            </a:r>
            <a:r>
              <a:rPr lang="cs-CZ" baseline="0" dirty="0"/>
              <a:t> grantu výzvy 2015 visí informace na webu</a:t>
            </a:r>
          </a:p>
          <a:p>
            <a:endParaRPr lang="cs-CZ" baseline="0" dirty="0"/>
          </a:p>
          <a:p>
            <a:r>
              <a:rPr lang="cs-CZ" baseline="0" dirty="0"/>
              <a:t>DOTAZY???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2240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052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539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KA1 má možnost vysílat na mobilitu </a:t>
            </a:r>
            <a:r>
              <a:rPr lang="cs-CZ" dirty="0" err="1"/>
              <a:t>poze</a:t>
            </a:r>
            <a:r>
              <a:rPr lang="cs-CZ" dirty="0"/>
              <a:t> do Programových zemí</a:t>
            </a:r>
          </a:p>
          <a:p>
            <a:r>
              <a:rPr lang="cs-CZ" dirty="0"/>
              <a:t>X </a:t>
            </a:r>
            <a:r>
              <a:rPr lang="cs-CZ" dirty="0" err="1"/>
              <a:t>švýcarsko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023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Žadatel:</a:t>
            </a:r>
          </a:p>
          <a:p>
            <a:r>
              <a:rPr lang="cs-CZ" dirty="0"/>
              <a:t>Veřejné</a:t>
            </a:r>
            <a:r>
              <a:rPr lang="cs-CZ" baseline="0" dirty="0"/>
              <a:t> nebo soukromé – aktivní v oblasti odborného vzdělávání a přípravy – poskytují a pohybují se v této oblasti.</a:t>
            </a:r>
          </a:p>
          <a:p>
            <a:endParaRPr lang="cs-CZ" dirty="0"/>
          </a:p>
          <a:p>
            <a:r>
              <a:rPr lang="cs-CZ" dirty="0"/>
              <a:t>Konsorcium: Národní konsorcium je složeno minimálně</a:t>
            </a:r>
            <a:r>
              <a:rPr lang="cs-CZ" baseline="0" dirty="0"/>
              <a:t> ze tří VET organizací. Toto konsorcium společně organizuje mobility. Jedna z organizací se stane žadatelem, dále je zodpovědná i za finance. Všechny organizace jsou dále zodpovědné za kvalitu, obsah a uznávání mobilit.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774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Partneři.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 to mezinárodní aktivita, kde se mohou </a:t>
            </a:r>
            <a:r>
              <a:rPr lang="cs-CZ" b="1" dirty="0"/>
              <a:t>zapojit</a:t>
            </a:r>
            <a:r>
              <a:rPr lang="cs-CZ" b="1" baseline="0" dirty="0"/>
              <a:t> minimálně 2 VET organizace z programových zemí. Jedna vysílající (CZ) a druhá přijímající. A nebo jako konsorcium</a:t>
            </a:r>
          </a:p>
          <a:p>
            <a:endParaRPr lang="cs-CZ" dirty="0"/>
          </a:p>
          <a:p>
            <a:r>
              <a:rPr lang="cs-CZ" dirty="0"/>
              <a:t>Organizace musí mít v hlavní náplni práce</a:t>
            </a:r>
            <a:r>
              <a:rPr lang="cs-CZ" baseline="0" dirty="0"/>
              <a:t> zmíněno poskytování, zajišťování odborného vzdělávání.</a:t>
            </a:r>
          </a:p>
          <a:p>
            <a:r>
              <a:rPr lang="cs-CZ" baseline="0" dirty="0"/>
              <a:t>Je-li organizace opravdu VET posuzuje hodnotitel ve spolupráci s DZS.</a:t>
            </a:r>
          </a:p>
          <a:p>
            <a:endParaRPr lang="cs-CZ" baseline="0" dirty="0"/>
          </a:p>
          <a:p>
            <a:r>
              <a:rPr lang="cs-CZ" baseline="0" dirty="0"/>
              <a:t>Partnerské podniky v zahraničí nebo jako konsorcium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649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Guide52 nahoře a </a:t>
            </a:r>
            <a:r>
              <a:rPr lang="cs-CZ" dirty="0" err="1"/>
              <a:t>čj</a:t>
            </a:r>
            <a:r>
              <a:rPr lang="cs-CZ" dirty="0"/>
              <a:t> </a:t>
            </a:r>
            <a:r>
              <a:rPr lang="cs-CZ" dirty="0" err="1"/>
              <a:t>str</a:t>
            </a:r>
            <a:r>
              <a:rPr lang="cs-CZ" dirty="0"/>
              <a:t> 57</a:t>
            </a:r>
          </a:p>
          <a:p>
            <a:r>
              <a:rPr lang="cs-CZ" dirty="0"/>
              <a:t>3+1</a:t>
            </a:r>
          </a:p>
          <a:p>
            <a:r>
              <a:rPr lang="cs-CZ" dirty="0"/>
              <a:t>Konsorcium všichni</a:t>
            </a:r>
            <a:r>
              <a:rPr lang="cs-CZ" baseline="0" dirty="0"/>
              <a:t> </a:t>
            </a:r>
            <a:r>
              <a:rPr lang="cs-CZ" baseline="0" dirty="0" err="1"/>
              <a:t>ČRKaždé</a:t>
            </a:r>
            <a:r>
              <a:rPr lang="cs-CZ" baseline="0" dirty="0"/>
              <a:t> konsorcium má svého koordinátora, který předkládá žádost za všechny a komunikuje s NA</a:t>
            </a:r>
          </a:p>
          <a:p>
            <a:r>
              <a:rPr lang="cs-CZ" baseline="0" dirty="0"/>
              <a:t>Identifikace – zřizovací listina, výpis z </a:t>
            </a:r>
            <a:r>
              <a:rPr lang="cs-CZ" baseline="0" dirty="0" err="1"/>
              <a:t>řejstříku</a:t>
            </a:r>
            <a:r>
              <a:rPr lang="cs-CZ" baseline="0" dirty="0"/>
              <a:t>. Založení platní členové – musí již existovat. URF a PIC kód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090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Str</a:t>
            </a:r>
            <a:r>
              <a:rPr lang="cs-CZ" dirty="0"/>
              <a:t> 50</a:t>
            </a:r>
          </a:p>
          <a:p>
            <a:r>
              <a:rPr lang="cs-CZ" dirty="0"/>
              <a:t>Je nutno přesně popsat v žádosti a vybrat správně aktivitu</a:t>
            </a:r>
          </a:p>
          <a:p>
            <a:r>
              <a:rPr lang="cs-CZ" dirty="0"/>
              <a:t>ROZDÍL  v teorii – nesmí převažovat,</a:t>
            </a:r>
            <a:r>
              <a:rPr lang="cs-CZ" baseline="0" dirty="0"/>
              <a:t> ale musí tam být. Podnik není jen firma, ale záleží na náplni i když POUZE pracují v dílně, tak je to v podniku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7EF9-489D-493B-8395-E21ACA0A16D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066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6FD9-F09B-44FD-8E05-7B1C38878045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BCB0-A2EA-4672-B096-108E9392BD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42F-4795-41B4-A3CA-ED52E7FC846A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8811-C93C-469A-9536-196390602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4D31-B4DB-41C7-AB6A-7F76EBE46DD4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EA54-A6B8-4D9D-A5C6-A91678D8E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ADFF-692D-4718-8198-E7873F8745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2A9C-FBE1-44AA-838C-EE57B62814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1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AF8A-5C23-4BE5-95DB-69415378FE6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4F04-B1AF-4CD5-A52D-04A14B215C6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0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AE0E-F9E0-4320-9AC7-3C8BCA9ECB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0D86-9173-4BEB-A237-2B695B82612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66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2EF1-A00B-4912-BD8B-A491FEA74B0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ECD3-A70E-4706-9994-49520B134AB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32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8431-D1D0-4167-B929-A9642A8A4D8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D646-23BD-4989-9020-807EE0E8EF4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92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D24B-401F-47B4-9B28-7AEE420086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C40F-C9E6-4EC3-B1E6-4FBC1014D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05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0139-B4B6-4701-A4E1-36C54B40527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9FC1-B945-41F1-9EA6-5107169F9AF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07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891F-2B55-415B-B136-83F0B2E1E25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1C97-F28F-423D-8570-AF0A30D693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8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8057-AF6F-4750-A228-0AAEE82C18C3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259A-D246-4055-97F8-44521D9E3A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A2E2-807E-414D-ACFC-FF8B65C47B8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58A8-96CE-4B96-8A36-419C8AD7AC3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1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00C2-1B1A-43F8-B5A5-86C40333160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AF6C-646A-483F-BF4B-E6EA97EFE93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99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FBF7-8E5C-4FFA-AAF2-A7B61B2BB7D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6D23-0AD8-4CDC-AD77-4420624349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ADFF-692D-4718-8198-E7873F8745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2A9C-FBE1-44AA-838C-EE57B62814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681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AF8A-5C23-4BE5-95DB-69415378FE6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4F04-B1AF-4CD5-A52D-04A14B215C6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5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AE0E-F9E0-4320-9AC7-3C8BCA9ECB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0D86-9173-4BEB-A237-2B695B82612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873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2EF1-A00B-4912-BD8B-A491FEA74B0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ECD3-A70E-4706-9994-49520B134AB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931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8431-D1D0-4167-B929-A9642A8A4D8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D646-23BD-4989-9020-807EE0E8EF4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16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D24B-401F-47B4-9B28-7AEE420086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C40F-C9E6-4EC3-B1E6-4FBC1014D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121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0139-B4B6-4701-A4E1-36C54B40527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9FC1-B945-41F1-9EA6-5107169F9AF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58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CE4C-DC24-46A8-A2C9-BB860933766F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0775-EF2B-4A3C-8B68-A31957674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891F-2B55-415B-B136-83F0B2E1E25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1C97-F28F-423D-8570-AF0A30D693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05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A2E2-807E-414D-ACFC-FF8B65C47B8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58A8-96CE-4B96-8A36-419C8AD7AC3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30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00C2-1B1A-43F8-B5A5-86C40333160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AF6C-646A-483F-BF4B-E6EA97EFE93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140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FBF7-8E5C-4FFA-AAF2-A7B61B2BB7D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6D23-0AD8-4CDC-AD77-4420624349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166D-C9F7-431B-9A47-88157728FE86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2A72-FFA3-4517-8A25-C66748DC5C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EE02-67FC-4047-A0A2-7650F6FF85F5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B635-944C-45BE-9AB6-595F589D5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E4B9-F635-455D-9156-1BC20AC9F321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65BE-F7C3-46E4-82C5-499BFBF7B3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7170-5EA6-4A00-9AAF-3B569AC19301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C815-852B-4CB9-9D6A-8810493DD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15BE-46F2-40AF-B643-2738EDDB7DD6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C522-5917-4F37-906E-5CED5846D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9DF1-6FBD-48F5-8896-4C5ADAA2E929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3008-CA36-4A04-A008-43CA166C1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05D85-46BC-4917-806B-82895ACA50BA}" type="datetimeFigureOut">
              <a:rPr lang="cs-CZ"/>
              <a:pPr>
                <a:defRPr/>
              </a:pPr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ED7F20-C0F3-443A-9746-6D3733DED9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9ED66-8777-4AE8-ACD0-BB51DE7CE6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32865-D329-4947-A2F8-2C4ECD62B9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3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9ED66-8777-4AE8-ACD0-BB51DE7CE6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19. 1. 2017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32865-D329-4947-A2F8-2C4ECD62B9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4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rasmusplus.cz/cz/mobilita-osob-odborne-vzdelavani/certifikat-mobility-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aterina.langerova@dzs.c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logi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c.europa.eu/budget/contracts_grants/info_contracts/legal_entities/legal_entities_en.cfm" TargetMode="External"/><Relationship Id="rId4" Type="http://schemas.openxmlformats.org/officeDocument/2006/relationships/hyperlink" Target="http://ec.europa.eu/education/participants/porta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financial_id/financial_id_en.cf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sites/erasmusplus/files/files/resources/erasmus-plus-programme-guide_c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katerina.lisnerova@dzs.cz" TargetMode="External"/><Relationship Id="rId3" Type="http://schemas.openxmlformats.org/officeDocument/2006/relationships/hyperlink" Target="mailto:helena.slivkova@dzs.cz" TargetMode="External"/><Relationship Id="rId7" Type="http://schemas.openxmlformats.org/officeDocument/2006/relationships/hyperlink" Target="mailto:katerina.langerova@dzs.cz" TargetMode="External"/><Relationship Id="rId12" Type="http://schemas.openxmlformats.org/officeDocument/2006/relationships/hyperlink" Target="mailto:hana.krupickova@dzs.cz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lenka.kostelecka@dzs.cz" TargetMode="External"/><Relationship Id="rId11" Type="http://schemas.openxmlformats.org/officeDocument/2006/relationships/hyperlink" Target="mailto:martina.jerichova@dzs.cz" TargetMode="External"/><Relationship Id="rId5" Type="http://schemas.openxmlformats.org/officeDocument/2006/relationships/hyperlink" Target="mailto:sona.cerninova@dzs.cz" TargetMode="External"/><Relationship Id="rId10" Type="http://schemas.openxmlformats.org/officeDocument/2006/relationships/hyperlink" Target="mailto:veronika.sismova@dzs.cz" TargetMode="External"/><Relationship Id="rId4" Type="http://schemas.openxmlformats.org/officeDocument/2006/relationships/hyperlink" Target="mailto:ivana.stranska@dzs.cz" TargetMode="External"/><Relationship Id="rId9" Type="http://schemas.openxmlformats.org/officeDocument/2006/relationships/hyperlink" Target="mailto:marie.machova@dzs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:\O1A\PR\Prezentační šablony\Hedvika\LDV\titulni\2013\Leonardo_powerpoint_sablona_titulni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764705"/>
            <a:ext cx="7772400" cy="46085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VZDĚLÁVÁNÍ A P</a:t>
            </a:r>
            <a:r>
              <a:rPr lang="cs-CZ" sz="4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říprava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</a:t>
            </a:r>
            <a:r>
              <a:rPr lang="cs-CZ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cs-CZ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cs-CZ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VET)</a:t>
            </a:r>
            <a:b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</a:t>
            </a:r>
            <a:b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vzdělávání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</a:t>
            </a:r>
            <a:b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prezentace pro zkušené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60800"/>
            <a:ext cx="6119812" cy="12827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i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i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i="1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445224"/>
            <a:ext cx="549346" cy="5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76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3" y="188640"/>
            <a:ext cx="9217023" cy="1296144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Mobilita </a:t>
            </a:r>
            <a:r>
              <a:rPr lang="cs-CZ" sz="40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pracovníků </a:t>
            </a: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40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odborném vzdělávání a přípravě </a:t>
            </a: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" y="1700808"/>
            <a:ext cx="9026391" cy="5040560"/>
          </a:xfrm>
        </p:spPr>
        <p:txBody>
          <a:bodyPr/>
          <a:lstStyle/>
          <a:p>
            <a:pPr marL="514350" indent="-514350">
              <a:buFont typeface="Arial" charset="0"/>
              <a:buAutoNum type="alphaLcParenR"/>
              <a:defRPr/>
            </a:pPr>
            <a:r>
              <a:rPr lang="cs-CZ" sz="2400" b="1" dirty="0"/>
              <a:t>Výukové/školicí pobyty pracovníků v </a:t>
            </a:r>
            <a:r>
              <a:rPr lang="cs-CZ" sz="2400" b="1" dirty="0" smtClean="0"/>
              <a:t>zahraničí  </a:t>
            </a:r>
          </a:p>
          <a:p>
            <a:pPr>
              <a:buFontTx/>
              <a:buChar char="-"/>
              <a:defRPr/>
            </a:pPr>
            <a:r>
              <a:rPr lang="cs-CZ" sz="2200" dirty="0" smtClean="0"/>
              <a:t>umožňuje </a:t>
            </a:r>
            <a:r>
              <a:rPr lang="cs-CZ" sz="2200" dirty="0"/>
              <a:t>učitelům odborných škol </a:t>
            </a:r>
            <a:r>
              <a:rPr lang="cs-CZ" sz="2200" u="sng" dirty="0"/>
              <a:t>vyučovat </a:t>
            </a:r>
            <a:r>
              <a:rPr lang="cs-CZ" sz="2200" dirty="0"/>
              <a:t>na partnerské škole či pracovníkům z podniků vyučovat v organizaci zabývající se odborným </a:t>
            </a:r>
            <a:r>
              <a:rPr lang="cs-CZ" sz="2200" dirty="0" smtClean="0"/>
              <a:t>vzděláváním</a:t>
            </a:r>
          </a:p>
          <a:p>
            <a:pPr>
              <a:buFontTx/>
              <a:buChar char="-"/>
              <a:defRPr/>
            </a:pPr>
            <a:r>
              <a:rPr lang="cs-CZ" sz="2200" dirty="0" smtClean="0"/>
              <a:t>umožňuje </a:t>
            </a:r>
            <a:r>
              <a:rPr lang="cs-CZ" sz="2200" dirty="0"/>
              <a:t>VET </a:t>
            </a:r>
            <a:r>
              <a:rPr lang="cs-CZ" sz="2200" dirty="0" smtClean="0"/>
              <a:t>organizaci(žadateli) </a:t>
            </a:r>
            <a:r>
              <a:rPr lang="cs-CZ" sz="2200" dirty="0"/>
              <a:t>pozvat školitele </a:t>
            </a:r>
            <a:r>
              <a:rPr lang="cs-CZ" sz="2200" b="1" dirty="0"/>
              <a:t>z podniku </a:t>
            </a:r>
            <a:r>
              <a:rPr lang="cs-CZ" sz="2200" dirty="0" smtClean="0"/>
              <a:t>z </a:t>
            </a:r>
            <a:r>
              <a:rPr lang="cs-CZ" sz="2200" dirty="0"/>
              <a:t>jiné programové země, aby vyučoval v jejich organizaci</a:t>
            </a:r>
          </a:p>
          <a:p>
            <a:pPr marL="400050" lvl="1" indent="0" algn="just">
              <a:buNone/>
              <a:defRPr/>
            </a:pPr>
            <a:endParaRPr lang="cs-CZ" sz="800" dirty="0"/>
          </a:p>
          <a:p>
            <a:pPr marL="514350" indent="-514350" algn="just">
              <a:buFont typeface="Arial" charset="0"/>
              <a:buAutoNum type="alphaLcParenR"/>
              <a:defRPr/>
            </a:pPr>
            <a:r>
              <a:rPr lang="cs-CZ" sz="2400" b="1" dirty="0"/>
              <a:t>Profesní rozvoj </a:t>
            </a:r>
            <a:r>
              <a:rPr lang="cs-CZ" sz="2400" b="1" dirty="0" smtClean="0"/>
              <a:t>pracovníků</a:t>
            </a:r>
          </a:p>
          <a:p>
            <a:pPr algn="just">
              <a:buFontTx/>
              <a:buChar char="-"/>
              <a:defRPr/>
            </a:pPr>
            <a:r>
              <a:rPr lang="cs-CZ" sz="2200" dirty="0" smtClean="0"/>
              <a:t>umožňuje </a:t>
            </a:r>
            <a:r>
              <a:rPr lang="cs-CZ" sz="2200" dirty="0"/>
              <a:t>rozvíjet odborné znalosti a dovednosti pracovníků působících </a:t>
            </a:r>
            <a:r>
              <a:rPr lang="cs-CZ" sz="2200" dirty="0" smtClean="0"/>
              <a:t>v </a:t>
            </a:r>
            <a:r>
              <a:rPr lang="cs-CZ" sz="2200" dirty="0"/>
              <a:t>oblasti </a:t>
            </a:r>
            <a:r>
              <a:rPr lang="cs-CZ" sz="2200" dirty="0" smtClean="0"/>
              <a:t>VET </a:t>
            </a:r>
            <a:r>
              <a:rPr lang="cs-CZ" sz="2200" dirty="0"/>
              <a:t>formou praktické pracovní stáže nebo sdílením zkušeností (stínování/výměnu zkušeností) přímo v podniku nebo v jiné organizaci zabývající se odborným vzděláváním</a:t>
            </a:r>
          </a:p>
          <a:p>
            <a:pPr marL="0" lvl="1" indent="0">
              <a:buNone/>
              <a:defRPr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198975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Mobilita pracovníků v odborném vzdělávání a </a:t>
            </a:r>
            <a:r>
              <a:rPr 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přípravě </a:t>
            </a:r>
            <a:r>
              <a:rPr lang="cs-CZ" sz="36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132855"/>
            <a:ext cx="8291513" cy="3993307"/>
          </a:xfrm>
        </p:spPr>
        <p:txBody>
          <a:bodyPr/>
          <a:lstStyle/>
          <a:p>
            <a:pPr marL="0" lvl="1" indent="0">
              <a:buNone/>
            </a:pPr>
            <a:r>
              <a:rPr lang="cs-CZ" sz="2400" b="1" dirty="0"/>
              <a:t>Doba trvání mobility</a:t>
            </a:r>
            <a:r>
              <a:rPr lang="cs-CZ" sz="2400" dirty="0"/>
              <a:t>:  2 dny (bez cesty) – 2 měsíce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Oprávnění </a:t>
            </a:r>
            <a:r>
              <a:rPr lang="cs-CZ" sz="2400" b="1" dirty="0"/>
              <a:t>účastníci: </a:t>
            </a:r>
          </a:p>
          <a:p>
            <a:pPr marL="0" indent="0">
              <a:buNone/>
            </a:pPr>
            <a:endParaRPr lang="cs-CZ" sz="1000" b="1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Osoby zodpovědné za</a:t>
            </a:r>
            <a:r>
              <a:rPr lang="cs-CZ" altLang="cs-CZ" sz="2400" dirty="0"/>
              <a:t> odborné vzdělávání a přípravu pracující ve vysílajících organizacích;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1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v případě výukového/školicího pobytu se mohou účastnit také odborníci z podniků a veřejného sektoru.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69881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Předkládání žádostí pro KA1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63" y="1844675"/>
            <a:ext cx="8280401" cy="428148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Termín: </a:t>
            </a:r>
          </a:p>
          <a:p>
            <a:pPr marL="0" indent="0">
              <a:buNone/>
            </a:pPr>
            <a:r>
              <a:rPr lang="cs-CZ" sz="2400" b="1" dirty="0"/>
              <a:t>	2. února 2017 ve </a:t>
            </a:r>
            <a:r>
              <a:rPr lang="cs-CZ" sz="2400" b="1" dirty="0" smtClean="0"/>
              <a:t>12:00,00,00 </a:t>
            </a:r>
            <a:r>
              <a:rPr lang="cs-CZ" sz="2400" b="1" dirty="0"/>
              <a:t>(bruselského času)</a:t>
            </a:r>
          </a:p>
          <a:p>
            <a:pPr marL="0" indent="0">
              <a:buNone/>
            </a:pPr>
            <a:endParaRPr lang="cs-CZ" sz="1000" b="1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předkládání žádostí pouze elektronicky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sz="1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v žádosti uvádí žadatel všechny aktivity dohromady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sz="1000" dirty="0"/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VET organizace může předložit pouze jednu žádost a současně může být koordinátorem nebo partnerem jednoho nebo více národních konsorcií</a:t>
            </a:r>
            <a:endParaRPr lang="cs-CZ" altLang="cs-CZ" sz="2000" dirty="0">
              <a:sym typeface="Wingdings" pitchFamily="2" charset="2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38146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cs-CZ" sz="36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Certifikát mobility v odborném vzdělávání a přípravě</a:t>
            </a:r>
            <a:br>
              <a:rPr lang="cs-CZ" sz="36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chemeClr val="accent1"/>
                </a:solidFill>
              </a:rPr>
              <a:t>(„Erasmus+ VET Mobility Charter“)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Výzva byla vyhlášena Evropskou komisí na rok 2017 (termín 17.5.2017)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roce 2015 uděleny 4 certifikáty, v roce 2016 uděleno 7 certifikátů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Kritéria výběru: </a:t>
            </a:r>
          </a:p>
          <a:p>
            <a:r>
              <a:rPr lang="cs-CZ" sz="2000" dirty="0"/>
              <a:t>1. ukončené alespoň 3 projekty mobility v odborném vzdělávání a přípravě v rámci Programu celoživotního učení 2007–2013 a/nebo programu Erasmus+ </a:t>
            </a:r>
          </a:p>
          <a:p>
            <a:r>
              <a:rPr lang="cs-CZ" sz="2000" dirty="0"/>
              <a:t>2. u posledních 3 ukončených projektů musí být v průměru vyčerpáno alespoň 80% rozpočtu.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Více informací na: </a:t>
            </a:r>
            <a:r>
              <a:rPr lang="cs-CZ" sz="1600" dirty="0">
                <a:hlinkClick r:id="rId3"/>
              </a:rPr>
              <a:t>http://www.naerasmusplus.cz/</a:t>
            </a:r>
            <a:r>
              <a:rPr lang="cs-CZ" sz="1600" dirty="0" err="1">
                <a:hlinkClick r:id="rId3"/>
              </a:rPr>
              <a:t>cz</a:t>
            </a:r>
            <a:r>
              <a:rPr lang="cs-CZ" sz="1600" dirty="0">
                <a:hlinkClick r:id="rId3"/>
              </a:rPr>
              <a:t>/mobilita-osob-</a:t>
            </a:r>
            <a:r>
              <a:rPr lang="cs-CZ" sz="1600" dirty="0" err="1">
                <a:hlinkClick r:id="rId3"/>
              </a:rPr>
              <a:t>odborne</a:t>
            </a:r>
            <a:r>
              <a:rPr lang="cs-CZ" sz="1600" dirty="0">
                <a:hlinkClick r:id="rId3"/>
              </a:rPr>
              <a:t>-</a:t>
            </a:r>
            <a:r>
              <a:rPr lang="cs-CZ" sz="1600" dirty="0" err="1">
                <a:hlinkClick r:id="rId3"/>
              </a:rPr>
              <a:t>vzdelavani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certifikat</a:t>
            </a:r>
            <a:r>
              <a:rPr lang="cs-CZ" sz="1600" dirty="0">
                <a:hlinkClick r:id="rId3"/>
              </a:rPr>
              <a:t>-mobility-f</a:t>
            </a:r>
            <a:r>
              <a:rPr lang="cs-CZ" sz="1600" dirty="0"/>
              <a:t>,   kontaktní osoba Ing. Kateřina Langerová, </a:t>
            </a:r>
            <a:r>
              <a:rPr lang="cs-CZ" sz="1600" dirty="0">
                <a:hlinkClick r:id="rId4"/>
              </a:rPr>
              <a:t>katerina.langerova@dzs.cz</a:t>
            </a:r>
            <a:r>
              <a:rPr lang="cs-CZ" sz="1600" dirty="0"/>
              <a:t>                     </a:t>
            </a:r>
          </a:p>
          <a:p>
            <a:pPr marL="0" indent="0">
              <a:buNone/>
            </a:pPr>
            <a:endParaRPr lang="cs-CZ" sz="20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xmlns="" val="280395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 descr="Leonardo_powerpoint_sablona_mezistranka6_inver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076700"/>
            <a:ext cx="5578475" cy="1692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Č. 1</a:t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Seznámení 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programovými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kritérii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790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0400" cy="1143000"/>
          </a:xfrm>
        </p:spPr>
        <p:txBody>
          <a:bodyPr/>
          <a:lstStyle/>
          <a:p>
            <a:pPr>
              <a:defRPr/>
            </a:pPr>
            <a:r>
              <a:rPr lang="pt-BR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Seznámení s 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programovými </a:t>
            </a:r>
            <a:r>
              <a:rPr lang="pt-BR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kritérii</a:t>
            </a:r>
            <a:endParaRPr lang="cs-CZ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cs-CZ" altLang="cs-CZ" sz="2400" b="1" dirty="0"/>
          </a:p>
          <a:p>
            <a:pPr>
              <a:buFont typeface="Arial" charset="0"/>
              <a:buNone/>
              <a:defRPr/>
            </a:pPr>
            <a:r>
              <a:rPr lang="cs-CZ" altLang="cs-CZ" sz="2400" b="1" dirty="0"/>
              <a:t>Hodnoticí kritéria: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kritéria způsobilosti (</a:t>
            </a:r>
            <a:r>
              <a:rPr lang="cs-CZ" altLang="cs-CZ" sz="2400" dirty="0" err="1"/>
              <a:t>Eligibility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criteria</a:t>
            </a:r>
            <a:r>
              <a:rPr lang="cs-CZ" altLang="cs-CZ" sz="2400" dirty="0"/>
              <a:t>)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kritéria pro vyloučení (</a:t>
            </a:r>
            <a:r>
              <a:rPr lang="cs-CZ" altLang="cs-CZ" sz="2400" dirty="0" err="1"/>
              <a:t>Exclusion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criteria</a:t>
            </a:r>
            <a:r>
              <a:rPr lang="cs-CZ" altLang="cs-CZ" sz="2400" dirty="0"/>
              <a:t>)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kritéria pro výběr (</a:t>
            </a:r>
            <a:r>
              <a:rPr lang="cs-CZ" altLang="cs-CZ" sz="2400" dirty="0" err="1"/>
              <a:t>Selection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criteria</a:t>
            </a:r>
            <a:r>
              <a:rPr lang="cs-CZ" altLang="cs-CZ" sz="2400" dirty="0"/>
              <a:t>)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kritéria pro udělení grantu (</a:t>
            </a:r>
            <a:r>
              <a:rPr lang="cs-CZ" altLang="cs-CZ" sz="2400" dirty="0" err="1"/>
              <a:t>Award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criteria</a:t>
            </a:r>
            <a:r>
              <a:rPr lang="cs-CZ" altLang="cs-CZ" sz="2400" dirty="0"/>
              <a:t>)</a:t>
            </a:r>
          </a:p>
          <a:p>
            <a:pPr>
              <a:buFont typeface="Arial" charset="0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58050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Obecná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</a:t>
            </a: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způsobilosti (1)       </a:t>
            </a:r>
            <a:r>
              <a:rPr lang="cs-CZ" altLang="cs-CZ" sz="16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6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cs-CZ" altLang="cs-CZ" sz="1600" b="1" dirty="0" err="1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ligibility</a:t>
            </a:r>
            <a:r>
              <a:rPr lang="cs-CZ" altLang="cs-CZ" sz="16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6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6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36" y="1556792"/>
            <a:ext cx="8533136" cy="5184576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oprávněný žadatel : organizace aktivní v oblasti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VET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cs-CZ" altLang="cs-CZ" sz="2400" dirty="0"/>
              <a:t>koordinátor národního konsorcia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přípustná aktivita:	</a:t>
            </a:r>
            <a:r>
              <a:rPr lang="cs-CZ" altLang="cs-CZ" sz="1600" dirty="0"/>
              <a:t>Žáci v odborném vzdělávání a přípravě - stáž v organizaci OVP</a:t>
            </a:r>
            <a:endParaRPr lang="cs-CZ" altLang="cs-CZ" sz="1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1600" dirty="0"/>
              <a:t>     				Žáci v odborném vzdělávání a přípravě - stáž v podniku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				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				</a:t>
            </a:r>
            <a:r>
              <a:rPr lang="cs-CZ" altLang="cs-CZ" sz="1600" dirty="0"/>
              <a:t>Výukové/školící pobyty pracovníků v zahraničí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1600" dirty="0"/>
              <a:t>				Profesní rozvoj pracovníků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16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minimální počet partnerů:  </a:t>
            </a:r>
            <a:r>
              <a:rPr lang="cs-CZ" altLang="cs-CZ" sz="2400" b="1" dirty="0"/>
              <a:t>2</a:t>
            </a:r>
            <a:r>
              <a:rPr lang="cs-CZ" altLang="cs-CZ" sz="2400" dirty="0"/>
              <a:t> z různých programových zemí 	</a:t>
            </a:r>
            <a:r>
              <a:rPr lang="cs-CZ" altLang="cs-CZ" sz="1600" dirty="0">
                <a:solidFill>
                  <a:srgbClr val="0070C0"/>
                </a:solidFill>
              </a:rPr>
              <a:t>(1 vysílající , 1 přijímající)</a:t>
            </a:r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/>
              <a:t>	národní konsorcium:  min. 3 VET organizace ze stejné (vysílající) země + minimálně 1 přijímající</a:t>
            </a:r>
          </a:p>
          <a:p>
            <a:pPr marL="0" indent="0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délka projektu: </a:t>
            </a:r>
            <a:r>
              <a:rPr lang="cs-CZ" altLang="cs-CZ" sz="2400" b="1" dirty="0"/>
              <a:t>1 až 2 roky 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povinný začátek projektu v období od </a:t>
            </a:r>
            <a:r>
              <a:rPr lang="cs-CZ" altLang="cs-CZ" sz="2400" b="1" dirty="0"/>
              <a:t>1.6.2017</a:t>
            </a:r>
            <a:r>
              <a:rPr lang="cs-CZ" altLang="cs-CZ" sz="2400" dirty="0"/>
              <a:t> až </a:t>
            </a:r>
            <a:r>
              <a:rPr lang="cs-CZ" altLang="cs-CZ" sz="2400" b="1" dirty="0"/>
              <a:t>31.12.2017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800" dirty="0"/>
          </a:p>
          <a:p>
            <a:pPr marL="0" indent="0"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2400" b="1" dirty="0">
                <a:solidFill>
                  <a:schemeClr val="accent6"/>
                </a:solidFill>
              </a:rPr>
              <a:t>Viz Příručka k programu Erasmus+ </a:t>
            </a:r>
            <a:r>
              <a:rPr lang="cs-CZ" sz="2400" b="1" dirty="0" smtClean="0">
                <a:solidFill>
                  <a:schemeClr val="accent6"/>
                </a:solidFill>
              </a:rPr>
              <a:t>2017,</a:t>
            </a:r>
            <a:r>
              <a:rPr lang="cs-CZ" altLang="cs-CZ" sz="2400" b="1" dirty="0" smtClean="0">
                <a:solidFill>
                  <a:schemeClr val="accent6"/>
                </a:solidFill>
              </a:rPr>
              <a:t> str</a:t>
            </a:r>
            <a:r>
              <a:rPr lang="cs-CZ" altLang="cs-CZ" sz="2400" b="1" dirty="0">
                <a:solidFill>
                  <a:schemeClr val="accent6"/>
                </a:solidFill>
              </a:rPr>
              <a:t>. 54-55 (AJ), 56-58 (ČJ)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159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Obecná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způsobilosti </a:t>
            </a: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       </a:t>
            </a:r>
            <a:r>
              <a:rPr lang="cs-CZ" altLang="cs-CZ" sz="16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6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cs-CZ" altLang="cs-CZ" sz="1600" b="1" dirty="0" err="1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ligibility</a:t>
            </a:r>
            <a:r>
              <a:rPr lang="cs-CZ" altLang="cs-CZ" sz="16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6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6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700213"/>
            <a:ext cx="8301037" cy="44545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žádost se předkládá </a:t>
            </a:r>
            <a:r>
              <a:rPr lang="cs-CZ" altLang="cs-CZ" sz="2400" dirty="0" smtClean="0"/>
              <a:t>pouze online Národní </a:t>
            </a:r>
            <a:r>
              <a:rPr lang="cs-CZ" altLang="cs-CZ" sz="2400" dirty="0"/>
              <a:t>agentuře v zemi žadatele (CZ01 ČESKÁ </a:t>
            </a:r>
            <a:r>
              <a:rPr lang="cs-CZ" altLang="cs-CZ" sz="2400" dirty="0" smtClean="0"/>
              <a:t>REPUBLIKA)</a:t>
            </a:r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bude-li jedna žádost předložena vícekrát, za platnou bude </a:t>
            </a:r>
            <a:r>
              <a:rPr lang="cs-CZ" altLang="cs-CZ" sz="2000" dirty="0" smtClean="0"/>
              <a:t>považována </a:t>
            </a:r>
            <a:r>
              <a:rPr lang="cs-CZ" altLang="cs-CZ" sz="2000" dirty="0"/>
              <a:t>žádost předložená nejblíže termínu pro předkládání žádostí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dirty="0" smtClean="0"/>
              <a:t>termín </a:t>
            </a:r>
            <a:r>
              <a:rPr lang="cs-CZ" altLang="cs-CZ" sz="2400" dirty="0"/>
              <a:t>pro předložení žádosti: </a:t>
            </a:r>
            <a:r>
              <a:rPr lang="cs-CZ" altLang="cs-CZ" sz="2400" b="1" dirty="0"/>
              <a:t>2. února 2017</a:t>
            </a:r>
            <a:r>
              <a:rPr lang="cs-CZ" altLang="cs-CZ" sz="2400" dirty="0"/>
              <a:t> do </a:t>
            </a:r>
            <a:r>
              <a:rPr lang="cs-CZ" altLang="cs-CZ" sz="2400" b="1" dirty="0">
                <a:solidFill>
                  <a:srgbClr val="FF0000"/>
                </a:solidFill>
              </a:rPr>
              <a:t>12:00 </a:t>
            </a:r>
            <a:r>
              <a:rPr lang="cs-CZ" altLang="cs-CZ" sz="2400" dirty="0"/>
              <a:t>(poledne bruselského času = 12:00:00,00)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/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VET organizace může předložit </a:t>
            </a:r>
            <a:r>
              <a:rPr lang="cs-CZ" altLang="cs-CZ" sz="2400" b="1" u="sng" dirty="0"/>
              <a:t>pouze jednu žádost </a:t>
            </a:r>
            <a:r>
              <a:rPr lang="cs-CZ" altLang="cs-CZ" sz="2400" dirty="0"/>
              <a:t>a současně může být koordinátorem nebo partnerem jednoho nebo více národních konsorcií</a:t>
            </a:r>
          </a:p>
          <a:p>
            <a:pPr marL="0" indent="0"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cs-CZ" altLang="cs-CZ" sz="2000" dirty="0">
              <a:sym typeface="Wingdings" pitchFamily="2" charset="2"/>
            </a:endParaRPr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ym typeface="Wingdings" pitchFamily="2" charset="2"/>
              </a:rPr>
              <a:t>Organizace, která není VET organizací dle Příručky k programu, ale je aktivní na trhu práce nebo v oblasti odborného vzdělávání a přípravy a mládeže, </a:t>
            </a:r>
            <a:r>
              <a:rPr lang="cs-CZ" altLang="cs-CZ" sz="2400" dirty="0"/>
              <a:t>může být koordinátorem nebo partnerem jednoho nebo více národních konsorcií</a:t>
            </a:r>
            <a:endParaRPr 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016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Další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způsobilosti</a:t>
            </a:r>
            <a:endParaRPr lang="cs-CZ" altLang="cs-CZ" sz="1600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97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délka trvání</a:t>
            </a:r>
            <a:r>
              <a:rPr lang="cs-CZ" altLang="cs-CZ" sz="2400" dirty="0"/>
              <a:t> mobility v daných aktivitách</a:t>
            </a:r>
            <a:endParaRPr lang="cs-CZ" altLang="cs-CZ" sz="2400" dirty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>
                <a:solidFill>
                  <a:schemeClr val="accent6"/>
                </a:solidFill>
              </a:rPr>
              <a:t>					</a:t>
            </a:r>
            <a:r>
              <a:rPr lang="cs-CZ" altLang="cs-CZ" sz="1600" dirty="0">
                <a:solidFill>
                  <a:srgbClr val="0070C0"/>
                </a:solidFill>
              </a:rPr>
              <a:t>(žáci 2 týdny - 12 měsíců; pracovníci 2 dny - 2 měsíce)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místo</a:t>
            </a:r>
            <a:r>
              <a:rPr lang="cs-CZ" altLang="cs-CZ" sz="2400" dirty="0"/>
              <a:t> konání aktivity</a:t>
            </a: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oprávněný účastník </a:t>
            </a:r>
            <a:r>
              <a:rPr lang="cs-CZ" altLang="cs-CZ" sz="2400" dirty="0"/>
              <a:t>pro danou aktivitu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oficiální formulář </a:t>
            </a:r>
            <a:r>
              <a:rPr lang="cs-CZ" altLang="cs-CZ" sz="2400" dirty="0"/>
              <a:t>žádosti pro příslušnou Výzvu a sektor		</a:t>
            </a:r>
            <a:r>
              <a:rPr lang="cs-CZ" altLang="cs-CZ" sz="1600" dirty="0">
                <a:solidFill>
                  <a:srgbClr val="0070C0"/>
                </a:solidFill>
              </a:rPr>
              <a:t>(verze uveřejněná na stránkách české NA)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žádost</a:t>
            </a:r>
            <a:r>
              <a:rPr lang="cs-CZ" altLang="cs-CZ" sz="2400" dirty="0"/>
              <a:t> vyplněná v jednom z oficiálních jazyků EU	</a:t>
            </a:r>
            <a:r>
              <a:rPr lang="cs-CZ" altLang="cs-CZ" sz="1600" dirty="0">
                <a:solidFill>
                  <a:srgbClr val="0070C0"/>
                </a:solidFill>
              </a:rPr>
              <a:t>(nejlépe česky)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kompletně</a:t>
            </a:r>
            <a:r>
              <a:rPr lang="cs-CZ" altLang="cs-CZ" sz="2400" dirty="0"/>
              <a:t> vyplněná žádost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/>
              <a:t>doložení</a:t>
            </a:r>
            <a:r>
              <a:rPr lang="cs-CZ" altLang="cs-CZ" sz="2400" dirty="0"/>
              <a:t> povinných příloh</a:t>
            </a:r>
            <a:r>
              <a:rPr lang="cs-CZ" altLang="cs-CZ" sz="2400"/>
              <a:t>	</a:t>
            </a:r>
            <a:r>
              <a:rPr lang="cs-CZ" altLang="cs-CZ" sz="1600">
                <a:solidFill>
                  <a:srgbClr val="0070C0"/>
                </a:solidFill>
              </a:rPr>
              <a:t>(nahraných k žádosti před jejím předložením)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1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3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85539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pro vyloučení (1)</a:t>
            </a:r>
            <a:b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Exclusion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79512" y="1817440"/>
            <a:ext cx="8641655" cy="5040560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1000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žadatel je v úpadku, je předmětem insolvenčního řízení či se nachází v likvidaci, jeho majetek spravuje likvidátor nebo soud, má se svými věřiteli dohodu o vyrovnání, jeho obchodní činnost je pozastavena;</a:t>
            </a:r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žadatel </a:t>
            </a:r>
            <a:r>
              <a:rPr lang="cs-CZ" sz="2400" dirty="0"/>
              <a:t>porušuje své povinnosti týkající se placení daní nebo příspěvků na sociální zabezpečení;</a:t>
            </a:r>
          </a:p>
          <a:p>
            <a:pPr algn="just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žadatel </a:t>
            </a:r>
            <a:r>
              <a:rPr lang="cs-CZ" sz="2400" dirty="0"/>
              <a:t>se dopustil vážného profesního pochybení tím, že porušuje příslušné právní a správní předpisy nebo etické normy platné v oboru, v němž působí; např. se dopustil podvodu, zkreslování informací, narušení hospodářské soutěže, porušení práv duševního vlastnictví, ovlivňování řízení o udělení grantu, apod.;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Erasmus+ 2017, část C, </a:t>
            </a:r>
            <a:r>
              <a:rPr lang="cs-CZ" sz="2000" b="1" dirty="0" smtClean="0">
                <a:solidFill>
                  <a:schemeClr val="accent6"/>
                </a:solidFill>
              </a:rPr>
              <a:t>str</a:t>
            </a:r>
            <a:r>
              <a:rPr lang="cs-CZ" sz="2000" b="1" dirty="0">
                <a:solidFill>
                  <a:schemeClr val="accent6"/>
                </a:solidFill>
              </a:rPr>
              <a:t>. 245 (AJ),  272 (ČJ)</a:t>
            </a:r>
          </a:p>
          <a:p>
            <a:pPr>
              <a:buFont typeface="Arial" charset="0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150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38237"/>
          </a:xfrm>
        </p:spPr>
        <p:txBody>
          <a:bodyPr/>
          <a:lstStyle/>
          <a:p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pro odborné vzdělávání a přípravu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3889" y="1556792"/>
            <a:ext cx="8962607" cy="561662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zlepšit úroveň klíčových kompetencí a dovedností se zvláštním ohledem na jejich význam pro trh práce;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podporovat zlepšování kvality, špičkovou úroveň inovací a internacionalizaci na úrovni vzdělávacích institucí a institucí odborné přípravy;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rozšířit mezinárodní rozměr vzdělávání a odborné přípravy, zejména na základě spolupráce mezi institucemi v programových a partnerských zemích v oblasti odborného vzdělávání a přípravy;  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zlepšit výuku a studium jazyků a podporovat jazykovou rozmanitost EU a mezikulturní povědomí;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zajistit v širším měřítku využívání jednotného rámce Unie pro transparentnost v oblasti kvalifikací a způsobilostí (</a:t>
            </a:r>
            <a:r>
              <a:rPr lang="cs-CZ" sz="2000" b="1" dirty="0"/>
              <a:t>Europass</a:t>
            </a:r>
            <a:r>
              <a:rPr lang="cs-CZ" sz="2000" dirty="0"/>
              <a:t>), evropského systému kreditů pro odborné vzdělávání a přípravu </a:t>
            </a:r>
            <a:r>
              <a:rPr lang="cs-CZ" sz="2000" b="1" dirty="0"/>
              <a:t>(ECVET) </a:t>
            </a:r>
            <a:endParaRPr lang="cs-CZ" sz="800" b="1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Erasmus+ 2017, </a:t>
            </a:r>
            <a:r>
              <a:rPr lang="cs-CZ" sz="2000" b="1" dirty="0" smtClean="0">
                <a:solidFill>
                  <a:schemeClr val="accent6"/>
                </a:solidFill>
              </a:rPr>
              <a:t>str</a:t>
            </a:r>
            <a:r>
              <a:rPr lang="cs-CZ" sz="2000" b="1" dirty="0">
                <a:solidFill>
                  <a:schemeClr val="accent6"/>
                </a:solidFill>
              </a:rPr>
              <a:t>. 28 (AJ), 29 (ČJ) </a:t>
            </a: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1600" u="sng" dirty="0">
                <a:hlinkClick r:id="rId3"/>
              </a:rPr>
              <a:t>http://ec.europa.eu/programmes/erasmus-plus/resources_en</a:t>
            </a:r>
            <a:r>
              <a:rPr lang="cs-CZ" sz="1600" dirty="0"/>
              <a:t> </a:t>
            </a:r>
            <a:r>
              <a:rPr lang="cs-CZ" sz="1600" b="1" dirty="0"/>
              <a:t>(odkazy na stránky Příručky k programu Erasmus+ se vztahují k verzi </a:t>
            </a:r>
            <a:r>
              <a:rPr lang="cs-CZ" sz="1600" b="1" dirty="0" smtClean="0"/>
              <a:t>1 Příručky </a:t>
            </a:r>
            <a:r>
              <a:rPr lang="cs-CZ" sz="1600" b="1" dirty="0"/>
              <a:t>z </a:t>
            </a:r>
            <a:r>
              <a:rPr lang="cs-CZ" sz="1600" b="1" dirty="0" smtClean="0"/>
              <a:t>20.10.2016)</a:t>
            </a:r>
            <a:endParaRPr lang="cs-CZ" sz="1600" dirty="0"/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0711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49188" y="7018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pro vyloučení </a:t>
            </a: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Exclusion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-108520" y="1844824"/>
            <a:ext cx="8928992" cy="4713288"/>
          </a:xfrm>
        </p:spPr>
        <p:txBody>
          <a:bodyPr/>
          <a:lstStyle/>
          <a:p>
            <a:pPr lvl="1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sz="2200" dirty="0"/>
              <a:t>žadatel byl shledán vinným z podvodu, korupce, účasti na  zločinném spolčení, praní peněz, financování terorismu, využívání dětské práce, obchodování s lidmi;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sz="2200" dirty="0"/>
              <a:t>žadatel se v rámci plnění smlouvy, grantové smlouvy nebo rozhodnutí o udělení grantu financovaného z rozpočtu Unie dopustil závažných pochybení, jež vedla k předčasnému ukončení smlouvy, grantové smlouvy nebo rozhodnutí o udělení grantu nebo k vymáhání náhrady škod nebo jiným smluvním sankcím, nebo která byla zjištěna při kontrolách, auditech či šetřeních provedených schvalující osobou, Evropským úřadem pro boj proti podvodům nebo Účetním dvorem;</a:t>
            </a:r>
          </a:p>
          <a:p>
            <a:pPr lvl="1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sz="2200" dirty="0"/>
              <a:t>žadatel se dopustil nesrovnalostí podle čl. 1 odst. 2 nařízení Rady (ES, Euratom) č. 2988/95.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sz="2200" dirty="0"/>
          </a:p>
          <a:p>
            <a:pPr lvl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sz="2400" dirty="0"/>
          </a:p>
          <a:p>
            <a:pPr lvl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sz="2400" dirty="0"/>
          </a:p>
          <a:p>
            <a:pPr>
              <a:buFont typeface="Arial" charset="0"/>
              <a:buNone/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buClr>
                <a:srgbClr val="FF9900"/>
              </a:buClr>
              <a:buFont typeface="Arial" charset="0"/>
              <a:buNone/>
              <a:defRPr/>
            </a:pPr>
            <a:r>
              <a:rPr lang="cs-CZ" altLang="cs-CZ" sz="2400" dirty="0"/>
              <a:t>	</a:t>
            </a:r>
            <a:endParaRPr lang="cs-CZ" altLang="cs-CZ" sz="1800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315" y="332656"/>
            <a:ext cx="82296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pro vyloučení </a:t>
            </a: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(3)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Exclusion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8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35" y="2204864"/>
            <a:ext cx="8640960" cy="4525963"/>
          </a:xfrm>
        </p:spPr>
        <p:txBody>
          <a:bodyPr/>
          <a:lstStyle/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Poslední tři body se vztahují i na fyzickou osobu, která je členem správního, řídícího nebo dohlížecího orgánu žadatele nebo má ve vztahu k němu pravomoc k zastupování, rozhodování nebo kontrole (to zahrnuje ředitele společnosti, členy vedení nebo dozorčí orgány a případy, kdy jedna osoba drží většinu akcií).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 </a:t>
            </a:r>
            <a:r>
              <a:rPr lang="cs-CZ" sz="2400" dirty="0"/>
              <a:t>případě žádostí předložených jménem konsorcia partnerů se výše popsaná kritéria vztahují na všechny zúčastněné organizace podílející se na projektu.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Doklad </a:t>
            </a:r>
            <a:r>
              <a:rPr lang="cs-CZ" sz="2400" dirty="0"/>
              <a:t>– čestné prohlášení, které je součástí formuláře žádosti.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2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5407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pro výběr</a:t>
            </a:r>
            <a:b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Selection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altLang="cs-CZ" sz="1800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/>
              <a:t>    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Slouží k posouzení, zda žadatelská organizace disponuje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dostatečnou </a:t>
            </a:r>
            <a:r>
              <a:rPr lang="cs-CZ" altLang="cs-CZ" sz="24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provozní kapacitou 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dostatečnou </a:t>
            </a:r>
            <a:r>
              <a:rPr lang="cs-CZ" altLang="cs-CZ" sz="24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finanční kapacitou 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potřebnou pro realizaci předkládaného projektu.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Provozní kapacita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je řešena pouze Čestným prohlášením, které je součástí žádosti.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dirty="0"/>
              <a:t>	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</a:t>
            </a:r>
            <a:r>
              <a:rPr lang="cs-CZ" sz="2000" b="1" dirty="0" smtClean="0">
                <a:solidFill>
                  <a:schemeClr val="accent6"/>
                </a:solidFill>
              </a:rPr>
              <a:t>2017,</a:t>
            </a:r>
            <a:r>
              <a:rPr lang="cs-CZ" altLang="cs-CZ" sz="2000" b="1" dirty="0" smtClean="0">
                <a:solidFill>
                  <a:schemeClr val="accent6"/>
                </a:solidFill>
              </a:rPr>
              <a:t> </a:t>
            </a:r>
            <a:r>
              <a:rPr lang="cs-CZ" altLang="cs-CZ" sz="2000" b="1" dirty="0">
                <a:solidFill>
                  <a:schemeClr val="accent6"/>
                </a:solidFill>
              </a:rPr>
              <a:t>str. 247 (AJ), 274 (ČJ)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7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341313"/>
            <a:ext cx="8229600" cy="855662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kapacita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24744"/>
            <a:ext cx="8351837" cy="51117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1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≤ 60.000 EUR-</a:t>
            </a:r>
            <a:r>
              <a:rPr lang="cs-CZ" altLang="cs-CZ" sz="2400" dirty="0"/>
              <a:t> Čestné prohlášení, které je součástí žádosti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1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&gt; 60.000 EUR- </a:t>
            </a:r>
            <a:r>
              <a:rPr lang="cs-CZ" sz="2400" dirty="0"/>
              <a:t>předložit prostřednictvím účastnického portálu </a:t>
            </a:r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sz="2000" dirty="0"/>
              <a:t>výkaz zisků a ztrát a rozvahu za poslední uzavřený finanční rok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sz="2400" dirty="0"/>
              <a:t>nebo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nově vzniklé subjekty</a:t>
            </a:r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cs-CZ" sz="2000" dirty="0"/>
              <a:t>bankovní záruka nebo prohlášení jiné finanční instituce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sz="2400" dirty="0"/>
              <a:t>     (bude posuzováno individuálně podle typu subjektu)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sz="14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V případě konsorcií předkládá pouze koordinátor za svou organizaci. NA má právo dokumenty dále dožádat i od ostatních partnerů národního konsorcia.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sz="140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4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Netýká se veřejnoprávních subjektů a mezinárodních organizací,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400" dirty="0"/>
              <a:t>kde se finanční kapacita neprověřuje</a:t>
            </a:r>
            <a:r>
              <a:rPr lang="cs-CZ" altLang="cs-CZ" sz="24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400" dirty="0"/>
              <a:t>	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</a:t>
            </a:r>
            <a:r>
              <a:rPr lang="cs-CZ" sz="2000" b="1" dirty="0" smtClean="0">
                <a:solidFill>
                  <a:schemeClr val="accent6"/>
                </a:solidFill>
              </a:rPr>
              <a:t>2017, </a:t>
            </a:r>
            <a:r>
              <a:rPr lang="cs-CZ" altLang="cs-CZ" sz="2000" b="1" dirty="0" smtClean="0">
                <a:solidFill>
                  <a:schemeClr val="accent6"/>
                </a:solidFill>
              </a:rPr>
              <a:t>str</a:t>
            </a:r>
            <a:r>
              <a:rPr lang="cs-CZ" altLang="cs-CZ" sz="2000" b="1" dirty="0">
                <a:solidFill>
                  <a:schemeClr val="accent6"/>
                </a:solidFill>
              </a:rPr>
              <a:t>. 248 (AJ), 274 (ČJ)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400" dirty="0" smtClean="0"/>
              <a:t> </a:t>
            </a:r>
            <a:endParaRPr lang="cs-CZ" alt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6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Kritéria pro udělení grantu</a:t>
            </a:r>
            <a:b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</a:t>
            </a:r>
            <a:r>
              <a:rPr lang="cs-CZ" altLang="cs-CZ" sz="1800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1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criteria</a:t>
            </a:r>
            <a:r>
              <a:rPr lang="cs-CZ" altLang="cs-CZ" sz="18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cs-CZ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07950" y="1700213"/>
            <a:ext cx="9036050" cy="464185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relevance projektu 				  - </a:t>
            </a:r>
            <a:r>
              <a:rPr lang="cs-CZ" altLang="cs-CZ" sz="2400" dirty="0" smtClean="0"/>
              <a:t>(max. 30 bodů)</a:t>
            </a:r>
            <a:endParaRPr lang="cs-CZ" altLang="cs-CZ" sz="2400" dirty="0" smtClean="0">
              <a:solidFill>
                <a:srgbClr val="92D05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kvalita projektového návrhu a realizace projektu - </a:t>
            </a:r>
            <a:r>
              <a:rPr lang="cs-CZ" altLang="cs-CZ" sz="2400" dirty="0" smtClean="0"/>
              <a:t>(max. 40 bodů)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dopad a šíření výsledků 				  - </a:t>
            </a:r>
            <a:r>
              <a:rPr lang="cs-CZ" altLang="cs-CZ" sz="2400" dirty="0" smtClean="0"/>
              <a:t>(max. 30 bodů)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1600" dirty="0" smtClean="0"/>
          </a:p>
          <a:p>
            <a:pPr>
              <a:buFont typeface="Arial" charset="0"/>
              <a:buNone/>
              <a:defRPr/>
            </a:pPr>
            <a:r>
              <a:rPr lang="cs-CZ" altLang="cs-CZ" sz="2400" dirty="0" smtClean="0"/>
              <a:t>Projekt může být schválen, jestliže dosáhne </a:t>
            </a:r>
            <a:r>
              <a:rPr lang="cs-CZ" altLang="cs-CZ" sz="2400" b="1" dirty="0" smtClean="0">
                <a:solidFill>
                  <a:srgbClr val="F68A55"/>
                </a:solidFill>
              </a:rPr>
              <a:t>minimálně 60 bodů </a:t>
            </a:r>
            <a:r>
              <a:rPr lang="cs-CZ" altLang="cs-CZ" sz="2400" dirty="0" smtClean="0">
                <a:solidFill>
                  <a:srgbClr val="F68A55"/>
                </a:solidFill>
              </a:rPr>
              <a:t>ze 100.</a:t>
            </a:r>
            <a:endParaRPr lang="cs-CZ" altLang="cs-CZ" sz="2400" dirty="0"/>
          </a:p>
          <a:p>
            <a:pPr>
              <a:buFont typeface="Arial" charset="0"/>
              <a:buNone/>
              <a:defRPr/>
            </a:pPr>
            <a:r>
              <a:rPr lang="cs-CZ" altLang="cs-CZ" sz="2400" dirty="0" smtClean="0"/>
              <a:t>V </a:t>
            </a:r>
            <a:r>
              <a:rPr lang="cs-CZ" altLang="cs-CZ" sz="2400" b="1" dirty="0" smtClean="0">
                <a:solidFill>
                  <a:srgbClr val="F68A55"/>
                </a:solidFill>
              </a:rPr>
              <a:t>každém kritériu </a:t>
            </a:r>
            <a:r>
              <a:rPr lang="cs-CZ" altLang="cs-CZ" sz="2400" dirty="0" smtClean="0"/>
              <a:t>musí být dosaženo </a:t>
            </a:r>
            <a:r>
              <a:rPr lang="cs-CZ" altLang="cs-CZ" sz="2400" b="1" dirty="0" smtClean="0">
                <a:solidFill>
                  <a:srgbClr val="F68A55"/>
                </a:solidFill>
              </a:rPr>
              <a:t>minimálně 50% bodů</a:t>
            </a:r>
            <a:r>
              <a:rPr lang="cs-CZ" altLang="cs-CZ" sz="2400" b="1" dirty="0" smtClean="0"/>
              <a:t>!!!</a:t>
            </a:r>
          </a:p>
          <a:p>
            <a:pPr>
              <a:buFont typeface="Arial" charset="0"/>
              <a:buNone/>
              <a:defRPr/>
            </a:pPr>
            <a:endParaRPr lang="cs-CZ" altLang="cs-CZ" sz="16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 smtClean="0"/>
              <a:t>Udělení a skutečná výše grantu je dále závislá na celkové výši finančních prostředků, které má národní agentura k dispozici pro daný typ aktivity.</a:t>
            </a:r>
            <a:endParaRPr lang="cs-CZ" altLang="cs-CZ" sz="800" dirty="0" smtClean="0"/>
          </a:p>
          <a:p>
            <a:pPr marL="0" indent="0">
              <a:buFont typeface="Arial" charset="0"/>
              <a:buNone/>
              <a:defRPr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chemeClr val="accent6"/>
                </a:solidFill>
              </a:rPr>
              <a:t>Viz Příručka k programu Erasmus+ 2017</a:t>
            </a:r>
            <a:r>
              <a:rPr lang="cs-CZ" altLang="cs-CZ" sz="1600" b="1" dirty="0" smtClean="0">
                <a:solidFill>
                  <a:schemeClr val="accent6"/>
                </a:solidFill>
              </a:rPr>
              <a:t>, </a:t>
            </a:r>
            <a:r>
              <a:rPr lang="cs-CZ" altLang="cs-CZ" sz="1600" b="1" dirty="0">
                <a:solidFill>
                  <a:schemeClr val="accent6"/>
                </a:solidFill>
              </a:rPr>
              <a:t>str. 56 (AJ), 58 (ČJ)</a:t>
            </a:r>
          </a:p>
          <a:p>
            <a:pPr marL="0" indent="0">
              <a:buFont typeface="Arial" charset="0"/>
              <a:buNone/>
              <a:defRPr/>
            </a:pPr>
            <a:endParaRPr lang="cs-CZ" altLang="cs-CZ" sz="2400" dirty="0" smtClean="0"/>
          </a:p>
          <a:p>
            <a:pPr marL="0" indent="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476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95287" y="54868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Držitelé Certifikátů v OVP</a:t>
            </a:r>
            <a:b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(VET Charter)</a:t>
            </a:r>
            <a:endParaRPr lang="cs-CZ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33375" y="2420888"/>
            <a:ext cx="8353425" cy="464185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žádosti KA116 nejsou </a:t>
            </a:r>
            <a:r>
              <a:rPr lang="cs-CZ" altLang="cs-CZ" sz="2400" dirty="0"/>
              <a:t>posuzovány z hlediska kvality </a:t>
            </a:r>
            <a:r>
              <a:rPr lang="cs-CZ" altLang="cs-CZ" sz="2400" dirty="0" smtClean="0"/>
              <a:t>– neuplatňují se kritéria </a:t>
            </a:r>
            <a:r>
              <a:rPr lang="cs-CZ" altLang="cs-CZ" sz="2400" dirty="0"/>
              <a:t>pro </a:t>
            </a:r>
            <a:r>
              <a:rPr lang="cs-CZ" altLang="cs-CZ" sz="2400" b="1" dirty="0"/>
              <a:t>udělení grantu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Award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criteria</a:t>
            </a:r>
            <a:r>
              <a:rPr lang="cs-CZ" altLang="cs-CZ" sz="2400" dirty="0" smtClean="0"/>
              <a:t>);</a:t>
            </a:r>
            <a:endParaRPr lang="cs-CZ" altLang="cs-CZ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každá žádost, která splní kritérium způsobilosti, bude </a:t>
            </a:r>
            <a:r>
              <a:rPr lang="cs-CZ" altLang="cs-CZ" sz="2400" dirty="0"/>
              <a:t>finančně </a:t>
            </a:r>
            <a:r>
              <a:rPr lang="cs-CZ" altLang="cs-CZ" sz="2400" dirty="0" smtClean="0"/>
              <a:t>podpořena;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maximální výše grantu závisí na dalších podmínkách uvedených v </a:t>
            </a:r>
            <a:r>
              <a:rPr lang="cs-CZ" sz="2400" dirty="0"/>
              <a:t>příručce</a:t>
            </a:r>
            <a:r>
              <a:rPr lang="cs-CZ" sz="2400" dirty="0" smtClean="0"/>
              <a:t> (celková </a:t>
            </a:r>
            <a:r>
              <a:rPr lang="cs-CZ" sz="2400" dirty="0"/>
              <a:t>výše rozpočtu, kterou má Národní agentura k dispozici na projekty </a:t>
            </a:r>
            <a:r>
              <a:rPr lang="cs-CZ" sz="2400" dirty="0" smtClean="0"/>
              <a:t>mobilit).</a:t>
            </a:r>
            <a:endParaRPr lang="cs-CZ" altLang="cs-CZ" sz="2400" dirty="0"/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endParaRPr lang="cs-CZ" altLang="cs-CZ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</a:t>
            </a:r>
            <a:r>
              <a:rPr lang="cs-CZ" sz="2000" b="1" dirty="0" smtClean="0">
                <a:solidFill>
                  <a:schemeClr val="accent6"/>
                </a:solidFill>
              </a:rPr>
              <a:t>2017, </a:t>
            </a:r>
            <a:r>
              <a:rPr lang="cs-CZ" altLang="cs-CZ" sz="2000" b="1" dirty="0" smtClean="0">
                <a:solidFill>
                  <a:schemeClr val="accent6"/>
                </a:solidFill>
              </a:rPr>
              <a:t>str</a:t>
            </a:r>
            <a:r>
              <a:rPr lang="cs-CZ" altLang="cs-CZ" sz="2000" b="1" dirty="0">
                <a:solidFill>
                  <a:schemeClr val="accent6"/>
                </a:solidFill>
              </a:rPr>
              <a:t>. 57-59 (AJ), 60-61 (ČJ)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cs-CZ" altLang="cs-CZ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372471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 descr="Leonardo_powerpoint_sablona_mezistranka9_inver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789363"/>
            <a:ext cx="5976937" cy="2160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č. 2</a:t>
            </a:r>
            <a:b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seznámení s finančními podmínkami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745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49860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Seznámení s finančními podmínkami</a:t>
            </a:r>
            <a:endParaRPr lang="cs-CZ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065587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b="1" dirty="0" smtClean="0"/>
              <a:t>	Detailní informace o finančních pravidlech jsou uvedeny: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2000" b="1" dirty="0"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400" b="1" dirty="0" smtClean="0">
                <a:solidFill>
                  <a:schemeClr val="accent6"/>
                </a:solidFill>
              </a:rPr>
              <a:t>Erasmus+ Příručka k programu Erasmus+,  část B, 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>
                <a:solidFill>
                  <a:schemeClr val="accent6"/>
                </a:solidFill>
              </a:rPr>
              <a:t>    str. 60-63, 249-252 (AJ), str. 63-67, 276- 279 (ČJ)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cs-CZ" altLang="cs-CZ" sz="2000" dirty="0"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/>
              <a:t>a dále viz prezentace Finanční podmínky </a:t>
            </a:r>
            <a:endParaRPr lang="cs-CZ" altLang="cs-CZ" sz="24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74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3" descr="Leonardo_powerpoint_sablona_mezistranka9_inver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7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č.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aktualizovat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Registraci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274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Postup při registraci - stávající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776"/>
            <a:ext cx="8280400" cy="5329337"/>
          </a:xfrm>
        </p:spPr>
        <p:txBody>
          <a:bodyPr/>
          <a:lstStyle/>
          <a:p>
            <a:pPr marL="427038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</a:t>
            </a:r>
            <a:r>
              <a:rPr lang="cs-CZ" sz="2400" dirty="0" smtClean="0"/>
              <a:t>ro </a:t>
            </a:r>
            <a:r>
              <a:rPr lang="cs-CZ" sz="2400" dirty="0"/>
              <a:t>přístup je nutné mít účet </a:t>
            </a:r>
            <a:r>
              <a:rPr lang="cs-CZ" sz="2400" b="1" dirty="0" smtClean="0"/>
              <a:t>EU </a:t>
            </a:r>
            <a:r>
              <a:rPr lang="cs-CZ" sz="2400" b="1" dirty="0" err="1" smtClean="0"/>
              <a:t>Login</a:t>
            </a:r>
            <a:r>
              <a:rPr lang="cs-CZ" sz="2400" b="1" dirty="0"/>
              <a:t> (dříve ECAS) </a:t>
            </a:r>
            <a:r>
              <a:rPr lang="cs-CZ" sz="2400" dirty="0" smtClean="0"/>
              <a:t>= </a:t>
            </a:r>
            <a:r>
              <a:rPr lang="cs-CZ" sz="2400" dirty="0"/>
              <a:t>Ověřovací služba Evropské komise </a:t>
            </a:r>
            <a:r>
              <a:rPr lang="cs-CZ" sz="2400" dirty="0" smtClean="0"/>
              <a:t>pro širokou škálu Internetových nástrojů EK</a:t>
            </a:r>
          </a:p>
          <a:p>
            <a:pPr marL="84138" lvl="1" indent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b="1" u="sng" dirty="0"/>
              <a:t>pro </a:t>
            </a:r>
            <a:r>
              <a:rPr lang="cs-CZ" sz="2400" b="1" u="sng" dirty="0" smtClean="0"/>
              <a:t>stávající uživatele:</a:t>
            </a: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webgate.ec.europa.eu/cas/login</a:t>
            </a:r>
            <a:endParaRPr lang="cs-CZ" sz="2400" dirty="0" smtClean="0"/>
          </a:p>
          <a:p>
            <a:pPr marL="84138" lvl="1" indent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(Zde je potřeba použít </a:t>
            </a:r>
            <a:r>
              <a:rPr lang="cs-CZ" sz="2400" u="sng" dirty="0" smtClean="0"/>
              <a:t>e-mailový účet a heslo</a:t>
            </a:r>
            <a:r>
              <a:rPr lang="cs-CZ" sz="2400" dirty="0" smtClean="0"/>
              <a:t>.)</a:t>
            </a:r>
          </a:p>
          <a:p>
            <a:pPr marL="427038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vstoupit do Participant </a:t>
            </a:r>
            <a:r>
              <a:rPr lang="cs-CZ" sz="2400" dirty="0" err="1" smtClean="0"/>
              <a:t>Portal</a:t>
            </a:r>
            <a:r>
              <a:rPr lang="cs-CZ" sz="2400" dirty="0" smtClean="0"/>
              <a:t> a aktualizovat dokumenty </a:t>
            </a:r>
            <a:r>
              <a:rPr lang="cs-CZ" sz="2300" dirty="0" smtClean="0">
                <a:hlinkClick r:id="rId4"/>
              </a:rPr>
              <a:t>http</a:t>
            </a:r>
            <a:r>
              <a:rPr lang="cs-CZ" sz="2300" dirty="0">
                <a:hlinkClick r:id="rId4"/>
              </a:rPr>
              <a:t>://</a:t>
            </a:r>
            <a:r>
              <a:rPr lang="cs-CZ" sz="2300" dirty="0" smtClean="0">
                <a:hlinkClick r:id="rId4"/>
              </a:rPr>
              <a:t>ec.europa.eu/education/participants/portal/</a:t>
            </a:r>
            <a:endParaRPr lang="cs-CZ" sz="2400" dirty="0"/>
          </a:p>
          <a:p>
            <a:pPr marL="84138" lvl="1" indent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zkontrolovat nahrané dokumenty a v případě změn aktualizovat</a:t>
            </a:r>
          </a:p>
          <a:p>
            <a:pPr marL="84138" lvl="1" indent="0">
              <a:buFont typeface="Arial" charset="0"/>
              <a:buNone/>
              <a:defRPr/>
            </a:pPr>
            <a:r>
              <a:rPr lang="cs-CZ" altLang="cs-CZ" sz="2400" dirty="0" smtClean="0"/>
              <a:t>1. formulář </a:t>
            </a:r>
            <a:r>
              <a:rPr lang="cs-CZ" altLang="cs-CZ" sz="2400" b="1" dirty="0"/>
              <a:t>„Právní subjekt“ </a:t>
            </a:r>
            <a:endParaRPr lang="cs-CZ" altLang="cs-CZ" sz="2400" b="1" dirty="0" smtClean="0"/>
          </a:p>
          <a:p>
            <a:pPr marL="84138" lvl="1" indent="0">
              <a:buFont typeface="Arial" charset="0"/>
              <a:buNone/>
              <a:defRPr/>
            </a:pPr>
            <a:r>
              <a:rPr lang="en-US" altLang="cs-CZ" sz="2400" dirty="0" smtClean="0">
                <a:hlinkClick r:id="rId5"/>
              </a:rPr>
              <a:t>http://ec.europa.eu/budget/contracts_grants/info_contracts/legal_entities/legal_entities_en.cfm</a:t>
            </a:r>
            <a:endParaRPr lang="cs-CZ" altLang="cs-CZ" sz="2400" dirty="0" smtClean="0"/>
          </a:p>
          <a:p>
            <a:pPr>
              <a:buFont typeface="Arial" charset="0"/>
              <a:buNone/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25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040188" cy="1418481"/>
          </a:xfrm>
        </p:spPr>
        <p:txBody>
          <a:bodyPr/>
          <a:lstStyle/>
          <a:p>
            <a:r>
              <a:rPr 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VET: Klíčová akce 1</a:t>
            </a:r>
            <a:br>
              <a:rPr 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alt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zdělávací mobilita jednotlivců</a:t>
            </a:r>
            <a:r>
              <a:rPr 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5085184"/>
          </a:xfrm>
        </p:spPr>
        <p:txBody>
          <a:bodyPr/>
          <a:lstStyle/>
          <a:p>
            <a:pPr marL="0" indent="0" eaLnBrk="1" hangingPunct="1">
              <a:buClr>
                <a:schemeClr val="accent6">
                  <a:lumMod val="75000"/>
                </a:schemeClr>
              </a:buClr>
              <a:buNone/>
            </a:pPr>
            <a:r>
              <a:rPr lang="cs-CZ" altLang="cs-CZ" dirty="0"/>
              <a:t>Aktivity:</a:t>
            </a:r>
          </a:p>
          <a:p>
            <a:pPr marL="0" indent="0" eaLnBrk="1" hangingPunct="1">
              <a:buClr>
                <a:schemeClr val="accent6">
                  <a:lumMod val="75000"/>
                </a:schemeClr>
              </a:buClr>
              <a:buNone/>
            </a:pPr>
            <a:endParaRPr lang="cs-CZ" altLang="cs-CZ" sz="1600" dirty="0"/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cs-CZ" altLang="cs-CZ" b="1" dirty="0"/>
              <a:t>Mobilita žáků v odborném vzdělávání a přípravě</a:t>
            </a:r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endParaRPr lang="cs-CZ" altLang="cs-CZ" sz="1000" dirty="0"/>
          </a:p>
          <a:p>
            <a:pPr marL="457200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cs-CZ" altLang="cs-CZ" b="1" dirty="0"/>
              <a:t>Mobilita pracovníků v oblasti odborného vzdělávání a </a:t>
            </a:r>
            <a:r>
              <a:rPr lang="cs-CZ" altLang="cs-CZ" b="1" dirty="0" smtClean="0"/>
              <a:t>přípravy</a:t>
            </a:r>
            <a:endParaRPr lang="cs-CZ" altLang="cs-CZ" sz="800" b="1" dirty="0"/>
          </a:p>
          <a:p>
            <a:pPr marL="0" indent="0" eaLnBrk="1" hangingPunct="1">
              <a:buClr>
                <a:schemeClr val="accent6">
                  <a:lumMod val="75000"/>
                </a:schemeClr>
              </a:buClr>
              <a:buNone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Clr>
                <a:schemeClr val="accent6">
                  <a:lumMod val="75000"/>
                </a:schemeClr>
              </a:buClr>
              <a:buNone/>
            </a:pPr>
            <a:endParaRPr lang="cs-CZ" sz="800" b="1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chemeClr val="accent6">
                  <a:lumMod val="75000"/>
                </a:schemeClr>
              </a:buClr>
              <a:buNone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b="1" dirty="0">
                <a:solidFill>
                  <a:schemeClr val="accent6"/>
                </a:solidFill>
              </a:rPr>
              <a:t>KA1 v odborném vzdělávání </a:t>
            </a:r>
            <a:endParaRPr lang="cs-CZ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b="1" dirty="0" smtClean="0">
                <a:solidFill>
                  <a:schemeClr val="accent6"/>
                </a:solidFill>
              </a:rPr>
              <a:t>Viz </a:t>
            </a:r>
            <a:r>
              <a:rPr lang="cs-CZ" b="1" dirty="0">
                <a:solidFill>
                  <a:schemeClr val="accent6"/>
                </a:solidFill>
              </a:rPr>
              <a:t>Příručka k programu 2017, </a:t>
            </a: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b="1" dirty="0">
                <a:solidFill>
                  <a:schemeClr val="accent6"/>
                </a:solidFill>
              </a:rPr>
              <a:t>str. 53-63 (AJ), 55-65 (ČJ)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cs-CZ" sz="2400" b="1" i="1" kern="0" dirty="0">
                <a:cs typeface="Tahoma" pitchFamily="34" charset="0"/>
              </a:rPr>
              <a:t>				</a:t>
            </a:r>
            <a:endParaRPr lang="cs-CZ" sz="24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1274465"/>
          </a:xfrm>
        </p:spPr>
        <p:txBody>
          <a:bodyPr>
            <a:normAutofit fontScale="25000" lnSpcReduction="20000"/>
          </a:bodyPr>
          <a:lstStyle/>
          <a:p>
            <a:endParaRPr lang="cs-CZ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</a:p>
          <a:p>
            <a:endParaRPr lang="cs-CZ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9600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9600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9600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akce 2</a:t>
            </a:r>
            <a:br>
              <a:rPr lang="cs-CZ" sz="9600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9600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na inovacích a výměna osvědčených postupů</a:t>
            </a:r>
            <a:endParaRPr lang="cs-CZ" sz="9600" dirty="0"/>
          </a:p>
          <a:p>
            <a:endParaRPr lang="cs-CZ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cs-CZ" sz="2000" kern="0" dirty="0">
                <a:cs typeface="Tahoma" pitchFamily="34" charset="0"/>
              </a:rPr>
              <a:t>Aktivity</a:t>
            </a:r>
            <a:r>
              <a:rPr lang="cs-CZ" sz="2000" kern="0" dirty="0" smtClean="0">
                <a:cs typeface="Tahoma" pitchFamily="34" charset="0"/>
              </a:rPr>
              <a:t>: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sz="2000" kern="0" dirty="0">
              <a:cs typeface="Tahoma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000" b="1" kern="0" dirty="0">
                <a:cs typeface="Tahoma" pitchFamily="34" charset="0"/>
              </a:rPr>
              <a:t>Strategická partnerství</a:t>
            </a:r>
          </a:p>
          <a:p>
            <a:pPr marL="857250" lvl="1" indent="-45720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–"/>
            </a:pPr>
            <a:r>
              <a:rPr lang="cs-CZ" kern="0" dirty="0">
                <a:cs typeface="Tahoma" pitchFamily="34" charset="0"/>
              </a:rPr>
              <a:t>decentralizovaná aktivita - </a:t>
            </a:r>
            <a:r>
              <a:rPr lang="cs-CZ" b="1" i="1" kern="0" dirty="0">
                <a:cs typeface="Tahoma" pitchFamily="34" charset="0"/>
              </a:rPr>
              <a:t>žádost se předkládá NA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000" kern="0" dirty="0">
                <a:cs typeface="Tahoma" pitchFamily="34" charset="0"/>
              </a:rPr>
              <a:t>Znalostní aliance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000" kern="0" dirty="0">
                <a:cs typeface="Tahoma" pitchFamily="34" charset="0"/>
              </a:rPr>
              <a:t>Aliance odvětvových dovedností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cs-CZ" sz="2000" kern="0" dirty="0">
                <a:cs typeface="Tahoma" pitchFamily="34" charset="0"/>
              </a:rPr>
              <a:t>Budování kapacit </a:t>
            </a:r>
          </a:p>
          <a:p>
            <a:pPr marL="857250" lvl="1" indent="-45720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–"/>
            </a:pPr>
            <a:r>
              <a:rPr lang="cs-CZ" kern="0" dirty="0">
                <a:cs typeface="Tahoma" pitchFamily="34" charset="0"/>
              </a:rPr>
              <a:t>centralizované </a:t>
            </a:r>
            <a:r>
              <a:rPr lang="cs-CZ" kern="0" dirty="0" smtClean="0">
                <a:cs typeface="Tahoma" pitchFamily="34" charset="0"/>
              </a:rPr>
              <a:t>aktivity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cs-CZ" b="1" i="1" kern="0" dirty="0" smtClean="0">
                <a:cs typeface="Tahoma" pitchFamily="34" charset="0"/>
              </a:rPr>
              <a:t>(žádost </a:t>
            </a:r>
            <a:r>
              <a:rPr lang="cs-CZ" b="1" i="1" kern="0" dirty="0">
                <a:cs typeface="Tahoma" pitchFamily="34" charset="0"/>
              </a:rPr>
              <a:t>se předkládá EACEA v </a:t>
            </a:r>
            <a:r>
              <a:rPr lang="cs-CZ" b="1" i="1" kern="0" dirty="0" smtClean="0">
                <a:cs typeface="Tahoma" pitchFamily="34" charset="0"/>
              </a:rPr>
              <a:t>Bruselu)</a:t>
            </a:r>
            <a:endParaRPr lang="cs-CZ" b="1" i="1" kern="0" dirty="0">
              <a:cs typeface="Tahom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2694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0850" y="341313"/>
            <a:ext cx="8297863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Postup při registraci - stávající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513" cy="5184576"/>
          </a:xfrm>
        </p:spPr>
        <p:txBody>
          <a:bodyPr/>
          <a:lstStyle/>
          <a:p>
            <a:pPr marL="427038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přílohy</a:t>
            </a:r>
            <a:r>
              <a:rPr lang="cs-CZ" altLang="cs-CZ" sz="2400" dirty="0" smtClean="0"/>
              <a:t> k formuláři „Právní subjekt“:</a:t>
            </a:r>
          </a:p>
          <a:p>
            <a:pPr marL="827088" lvl="2" indent="-34290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—"/>
              <a:defRPr/>
            </a:pPr>
            <a:r>
              <a:rPr lang="cs-CZ" altLang="cs-CZ" dirty="0" smtClean="0"/>
              <a:t>kopie dokladu o tom, že subjekt je plátcem DPH, pokud je plátcem</a:t>
            </a:r>
          </a:p>
          <a:p>
            <a:pPr marL="827088" lvl="2" indent="-34290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—"/>
              <a:defRPr/>
            </a:pPr>
            <a:r>
              <a:rPr lang="cs-CZ" altLang="cs-CZ" dirty="0" smtClean="0"/>
              <a:t>kopií úředního dokumentu (např. úředního věstníku, obchodního rejstříku, dodatky ke zřizovací listině...)</a:t>
            </a:r>
            <a:endParaRPr lang="cs-CZ" altLang="cs-CZ" sz="2000" dirty="0"/>
          </a:p>
          <a:p>
            <a:pPr marL="84138" lvl="1" indent="0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 smtClean="0"/>
              <a:t>2. </a:t>
            </a:r>
            <a:r>
              <a:rPr lang="cs-CZ" altLang="cs-CZ" sz="2400" b="1" dirty="0" smtClean="0"/>
              <a:t>„Finanční identifikace“</a:t>
            </a:r>
          </a:p>
          <a:p>
            <a:pPr marL="804863" lvl="2" indent="-354013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—"/>
              <a:defRPr/>
            </a:pPr>
            <a:r>
              <a:rPr lang="en-US" altLang="cs-CZ" dirty="0" smtClean="0">
                <a:solidFill>
                  <a:srgbClr val="FF0000"/>
                </a:solidFill>
                <a:hlinkClick r:id="rId3"/>
              </a:rPr>
              <a:t>http://ec.europa.eu/budget/contracts_grants/info_contracts/financial_id/financial_id_en.cfm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</a:p>
          <a:p>
            <a:pPr marL="804863" lvl="2" indent="-354013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—"/>
              <a:defRPr/>
            </a:pPr>
            <a:r>
              <a:rPr lang="cs-CZ" altLang="cs-CZ" dirty="0" smtClean="0"/>
              <a:t>Pokud nebyla změna v dokumentu Finanční identifikace, dohrajte pouze oskenovanou kopii některého z aktuálních výpisů z účtu (EUR, CZK, která souhlasí s formulářem)</a:t>
            </a:r>
            <a:endParaRPr lang="cs-CZ" altLang="cs-CZ" sz="800" dirty="0" smtClean="0"/>
          </a:p>
          <a:p>
            <a:pPr marL="450850" lvl="2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cs-CZ" altLang="cs-CZ" sz="8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 smtClean="0"/>
              <a:t>(pro </a:t>
            </a:r>
            <a:r>
              <a:rPr lang="cs-CZ" altLang="cs-CZ" sz="2400" dirty="0"/>
              <a:t>granty nad 60.000 EUR </a:t>
            </a:r>
            <a:r>
              <a:rPr lang="cs-CZ" altLang="cs-CZ" sz="2400" dirty="0" smtClean="0"/>
              <a:t>povinnost doložení finanční kapacity)</a:t>
            </a:r>
            <a:endParaRPr lang="cs-CZ" altLang="cs-CZ" sz="2400" dirty="0"/>
          </a:p>
          <a:p>
            <a:pPr>
              <a:buFont typeface="Arial" charset="0"/>
              <a:buNone/>
              <a:defRPr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394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Přílohy </a:t>
            </a:r>
            <a:r>
              <a:rPr lang="cs-CZ" alt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 Participant </a:t>
            </a:r>
            <a:r>
              <a:rPr lang="cs-CZ" altLang="cs-CZ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Portal</a:t>
            </a:r>
            <a:endParaRPr lang="en-GB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9939" name="Skupina 2"/>
          <p:cNvGrpSpPr>
            <a:grpSpLocks/>
          </p:cNvGrpSpPr>
          <p:nvPr/>
        </p:nvGrpSpPr>
        <p:grpSpPr bwMode="auto">
          <a:xfrm>
            <a:off x="1042988" y="2276475"/>
            <a:ext cx="6959600" cy="4476750"/>
            <a:chOff x="1043608" y="2381919"/>
            <a:chExt cx="6959472" cy="4476081"/>
          </a:xfrm>
        </p:grpSpPr>
        <p:pic>
          <p:nvPicPr>
            <p:cNvPr id="39941" name="Obráze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81919"/>
              <a:ext cx="6815456" cy="447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>
              <a:off x="1043608" y="3748553"/>
              <a:ext cx="504816" cy="28729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1222375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po dokončení registrace kliknout na </a:t>
            </a:r>
            <a:r>
              <a:rPr lang="cs-CZ" altLang="cs-CZ" sz="2400" b="1" dirty="0" smtClean="0"/>
              <a:t>„My </a:t>
            </a:r>
            <a:r>
              <a:rPr lang="cs-CZ" altLang="cs-CZ" sz="2400" b="1" dirty="0" err="1" smtClean="0"/>
              <a:t>Organisations</a:t>
            </a:r>
            <a:r>
              <a:rPr lang="cs-CZ" altLang="cs-CZ" sz="2400" b="1" dirty="0" smtClean="0"/>
              <a:t>“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kliknout na ikonu pro </a:t>
            </a:r>
            <a:r>
              <a:rPr lang="cs-CZ" altLang="cs-CZ" sz="2400" b="1" dirty="0" smtClean="0"/>
              <a:t>„</a:t>
            </a:r>
            <a:r>
              <a:rPr lang="cs-CZ" altLang="cs-CZ" sz="2400" b="1" dirty="0" err="1" smtClean="0"/>
              <a:t>Modify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Organisation</a:t>
            </a:r>
            <a:r>
              <a:rPr lang="cs-CZ" altLang="cs-CZ" sz="2400" b="1" dirty="0" smtClean="0"/>
              <a:t>“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59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Nahrání příloh</a:t>
            </a:r>
            <a:endParaRPr lang="en-GB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kliknout na záložku </a:t>
            </a:r>
            <a:r>
              <a:rPr lang="cs-CZ" altLang="cs-CZ" sz="2400" b="1" dirty="0" smtClean="0"/>
              <a:t>„</a:t>
            </a:r>
            <a:r>
              <a:rPr lang="cs-CZ" altLang="cs-CZ" sz="2400" b="1" dirty="0" err="1" smtClean="0"/>
              <a:t>Documents</a:t>
            </a:r>
            <a:r>
              <a:rPr lang="cs-CZ" altLang="cs-CZ" sz="2400" b="1" dirty="0" smtClean="0"/>
              <a:t>“ </a:t>
            </a:r>
            <a:r>
              <a:rPr lang="cs-CZ" altLang="cs-CZ" sz="2400" dirty="0" smtClean="0"/>
              <a:t>-&gt; kliknout na </a:t>
            </a:r>
            <a:r>
              <a:rPr lang="cs-CZ" altLang="cs-CZ" sz="2400" b="1" dirty="0" smtClean="0"/>
              <a:t>„</a:t>
            </a:r>
            <a:r>
              <a:rPr lang="cs-CZ" altLang="cs-CZ" sz="2400" b="1" dirty="0" err="1" smtClean="0"/>
              <a:t>Add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new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document</a:t>
            </a:r>
            <a:r>
              <a:rPr lang="cs-CZ" altLang="cs-CZ" sz="2400" b="1" dirty="0" smtClean="0"/>
              <a:t>“</a:t>
            </a:r>
          </a:p>
          <a:p>
            <a:pPr>
              <a:buFont typeface="Arial" charset="0"/>
              <a:buChar char="•"/>
              <a:defRPr/>
            </a:pPr>
            <a:endParaRPr lang="cs-CZ" altLang="cs-CZ" sz="2400" dirty="0" smtClean="0"/>
          </a:p>
          <a:p>
            <a:pPr>
              <a:buFont typeface="Arial" charset="0"/>
              <a:buChar char="•"/>
              <a:defRPr/>
            </a:pPr>
            <a:endParaRPr lang="cs-CZ" altLang="cs-CZ" sz="2400" dirty="0"/>
          </a:p>
          <a:p>
            <a:pPr>
              <a:buFont typeface="Arial" charset="0"/>
              <a:buChar char="•"/>
              <a:defRPr/>
            </a:pPr>
            <a:endParaRPr lang="cs-CZ" altLang="cs-CZ" sz="2400" dirty="0" smtClean="0"/>
          </a:p>
          <a:p>
            <a:pPr>
              <a:buFont typeface="Arial" charset="0"/>
              <a:buChar char="•"/>
              <a:defRPr/>
            </a:pPr>
            <a:endParaRPr lang="cs-CZ" altLang="cs-CZ" sz="2400" dirty="0"/>
          </a:p>
          <a:p>
            <a:pPr>
              <a:buFont typeface="Arial" charset="0"/>
              <a:buChar char="•"/>
              <a:defRPr/>
            </a:pPr>
            <a:endParaRPr lang="cs-CZ" altLang="cs-CZ" sz="2400" dirty="0" smtClean="0"/>
          </a:p>
          <a:p>
            <a:pPr>
              <a:buFont typeface="Arial" charset="0"/>
              <a:buChar char="•"/>
              <a:defRPr/>
            </a:pPr>
            <a:r>
              <a:rPr lang="cs-CZ" altLang="cs-CZ" sz="2400" dirty="0"/>
              <a:t>-&gt; kliknout na </a:t>
            </a:r>
            <a:r>
              <a:rPr lang="cs-CZ" altLang="cs-CZ" sz="2400" b="1" dirty="0"/>
              <a:t>„</a:t>
            </a:r>
            <a:r>
              <a:rPr lang="cs-CZ" altLang="cs-CZ" sz="2400" b="1" dirty="0" err="1"/>
              <a:t>Add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document</a:t>
            </a:r>
            <a:r>
              <a:rPr lang="cs-CZ" altLang="cs-CZ" sz="2400" b="1" dirty="0"/>
              <a:t>“</a:t>
            </a:r>
          </a:p>
          <a:p>
            <a:pPr>
              <a:buFont typeface="Arial" charset="0"/>
              <a:buChar char="•"/>
              <a:defRPr/>
            </a:pPr>
            <a:endParaRPr lang="en-GB" altLang="cs-CZ" sz="2400" dirty="0" smtClean="0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670718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89488"/>
            <a:ext cx="70231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350838" y="3716338"/>
            <a:ext cx="504825" cy="28892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8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54075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Upozornění	</a:t>
            </a:r>
            <a:endParaRPr lang="cs-CZ" altLang="cs-CZ" b="1" dirty="0">
              <a:solidFill>
                <a:srgbClr val="F68A5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413"/>
            <a:ext cx="8640960" cy="48577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/>
              <a:t>    </a:t>
            </a: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Tato prezentace byla vytvořena pro zkušené 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předkladatele v rámci programu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Erasmus+ odborné vzdělávání a 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příprava.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 případě potřeby naleznete detailnější informace v 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Příručce k programu Erasmus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+ 2017.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Anglická verze (nadřazená české):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://ec.europa.eu/programmes/erasmus-plus/resources_en</a:t>
            </a: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Česká verze: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://ec.europa.eu/programmes/erasmus-plus/sites/erasmusplus/files/files/resources/erasmus-plus-programme-guide_cs.pdf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52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906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3"/>
            <a:ext cx="8784976" cy="496808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000" b="1" dirty="0"/>
              <a:t>Vedoucí odboru odborného vzdělávání</a:t>
            </a:r>
            <a:r>
              <a:rPr lang="cs-CZ" sz="2000" dirty="0"/>
              <a:t>	</a:t>
            </a:r>
          </a:p>
          <a:p>
            <a:pPr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Helena Slivková	</a:t>
            </a:r>
            <a:r>
              <a:rPr lang="cs-CZ" sz="1600" dirty="0"/>
              <a:t>	</a:t>
            </a:r>
            <a:r>
              <a:rPr lang="cs-CZ" sz="2000" dirty="0">
                <a:hlinkClick r:id="rId3"/>
              </a:rPr>
              <a:t>helena.slivkova@dzs.cz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cs-CZ" sz="1500" dirty="0"/>
          </a:p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cs-CZ" sz="2000" b="1" dirty="0"/>
              <a:t>Klíčová akce 1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Pavlína Kroužková		</a:t>
            </a:r>
            <a:r>
              <a:rPr lang="cs-CZ" sz="2000" dirty="0">
                <a:hlinkClick r:id="rId4"/>
              </a:rPr>
              <a:t>pavlina.krouzkova@dzs.cz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Soňa Černínová 		</a:t>
            </a:r>
            <a:r>
              <a:rPr lang="cs-CZ" sz="2000" u="sng" dirty="0">
                <a:hlinkClick r:id="rId5"/>
              </a:rPr>
              <a:t>sona</a:t>
            </a:r>
            <a:r>
              <a:rPr lang="cs-CZ" sz="2000" dirty="0">
                <a:hlinkClick r:id="rId5"/>
              </a:rPr>
              <a:t>.cerninova@dzs.cz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Lenka Kostelecká		</a:t>
            </a:r>
            <a:r>
              <a:rPr lang="cs-CZ" sz="2000" dirty="0">
                <a:hlinkClick r:id="rId6"/>
              </a:rPr>
              <a:t>lenka.kostelecka@dzs.cz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Kateřina Langerová		</a:t>
            </a:r>
            <a:r>
              <a:rPr lang="cs-CZ" sz="2000" dirty="0">
                <a:hlinkClick r:id="rId7"/>
              </a:rPr>
              <a:t>katerina.langerova@dzs.cz</a:t>
            </a:r>
            <a:r>
              <a:rPr lang="cs-CZ" sz="2000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Kateřina Lisnerová		</a:t>
            </a:r>
            <a:r>
              <a:rPr lang="cs-CZ" sz="2000" dirty="0">
                <a:hlinkClick r:id="rId8"/>
              </a:rPr>
              <a:t>katerina.lisnerova@dzs.cz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Marie Machová		</a:t>
            </a:r>
            <a:r>
              <a:rPr lang="cs-CZ" sz="2000" dirty="0">
                <a:hlinkClick r:id="rId9"/>
              </a:rPr>
              <a:t>marie.machova@dzs.cz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Veronika Šišmová		</a:t>
            </a:r>
            <a:r>
              <a:rPr lang="cs-CZ" sz="2000" dirty="0">
                <a:hlinkClick r:id="rId10"/>
              </a:rPr>
              <a:t>veronika.sismova@dzs.cz</a:t>
            </a: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15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000" b="1" dirty="0"/>
              <a:t>Klíčová akce 2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Martina Jeřichová		</a:t>
            </a:r>
            <a:r>
              <a:rPr lang="cs-CZ" sz="2000" dirty="0">
                <a:hlinkClick r:id="rId11"/>
              </a:rPr>
              <a:t>martina.jerichova@dzs.cz</a:t>
            </a:r>
            <a:endParaRPr lang="cs-CZ" sz="2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Olga Pupová 			</a:t>
            </a:r>
            <a:r>
              <a:rPr lang="cs-CZ" sz="2000" dirty="0">
                <a:hlinkClick r:id="rId12"/>
              </a:rPr>
              <a:t>olga.pupova@dzs.cz</a:t>
            </a:r>
            <a:r>
              <a:rPr lang="cs-CZ" sz="2000" dirty="0"/>
              <a:t>	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29877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K:\O1A\PR\Prezentační šablony_BBA\Hedvika\LDV\titulni\Leonardo_powerpoint_sablona_malesiluety_inver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1439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www.naerasmusplus.cz</a:t>
            </a:r>
          </a:p>
        </p:txBody>
      </p:sp>
    </p:spTree>
    <p:extLst>
      <p:ext uri="{BB962C8B-B14F-4D97-AF65-F5344CB8AC3E}">
        <p14:creationId xmlns:p14="http://schemas.microsoft.com/office/powerpoint/2010/main" xmlns="" val="29953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:\O1A\PR\Prezentační šablony\Hedvika\LDV\titulni\2013\Leonardo_powerpoint_sablona_titulni_inverze_bilaloga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548681"/>
            <a:ext cx="7772400" cy="14401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odborné vzdělávání 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příprava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2276872"/>
            <a:ext cx="7560766" cy="32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AKCE 1 (KA1):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Vzdělávací mobilita jednotlivců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357188"/>
            <a:ext cx="8189912" cy="928687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 zapojené do KA1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79532" y="1806469"/>
            <a:ext cx="8219256" cy="4497363"/>
          </a:xfrm>
        </p:spPr>
        <p:txBody>
          <a:bodyPr/>
          <a:lstStyle/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cs-CZ" altLang="cs-CZ" sz="2400" dirty="0"/>
              <a:t>Oprávněné jsou pouze </a:t>
            </a:r>
            <a:r>
              <a:rPr lang="cs-CZ" altLang="cs-CZ" sz="2400" b="1" dirty="0"/>
              <a:t>programové země</a:t>
            </a:r>
            <a:r>
              <a:rPr lang="cs-CZ" altLang="cs-CZ" sz="2400" b="1" dirty="0" smtClean="0"/>
              <a:t>: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b="1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10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1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Členské státy EU – 28 zemí, </a:t>
            </a:r>
            <a:r>
              <a:rPr lang="cs-CZ" altLang="cs-CZ" sz="2400" b="1" dirty="0"/>
              <a:t>včetně Velké Británie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Norsko, Island, Lichtenštejnsko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4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Turecko a Bývalá jugoslávská republika Makedonie</a:t>
            </a:r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87817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568952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Instituce, které mohou </a:t>
            </a:r>
            <a:r>
              <a:rPr lang="cs-CZ" b="1" u="sng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 žádost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844675"/>
            <a:ext cx="8291513" cy="428148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veřejné nebo soukromé organizace aktivní v oblasti odborného vzdělávání a přípravy vysílající žáky nebo zaměstnance na mobilitu do zahraničí (VET)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1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koordinátor národního konsorcia (</a:t>
            </a:r>
            <a:r>
              <a:rPr lang="cs-CZ" altLang="cs-CZ" sz="2400" dirty="0" err="1"/>
              <a:t>national</a:t>
            </a:r>
            <a:r>
              <a:rPr lang="cs-CZ" altLang="cs-CZ" sz="2400" dirty="0"/>
              <a:t> mobility </a:t>
            </a:r>
            <a:r>
              <a:rPr lang="cs-CZ" altLang="cs-CZ" sz="2400" dirty="0" err="1"/>
              <a:t>consortium</a:t>
            </a:r>
            <a:r>
              <a:rPr lang="cs-CZ" altLang="cs-CZ" sz="2400" dirty="0"/>
              <a:t>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/>
          </a:p>
          <a:p>
            <a:pPr algn="ctr">
              <a:buNone/>
            </a:pPr>
            <a:r>
              <a:rPr lang="cs-CZ" altLang="cs-CZ" sz="2400" b="1" dirty="0">
                <a:solidFill>
                  <a:schemeClr val="accent6">
                    <a:lumMod val="75000"/>
                  </a:schemeClr>
                </a:solidFill>
              </a:rPr>
              <a:t>Žadatel musí mít status právnické osoby</a:t>
            </a:r>
          </a:p>
          <a:p>
            <a:pPr algn="ctr">
              <a:buNone/>
            </a:pPr>
            <a:r>
              <a:rPr lang="cs-CZ" altLang="cs-CZ" sz="2400" dirty="0"/>
              <a:t>(Jednotlivci nemohou přímo žádat o grant)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5390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384" y="188640"/>
            <a:ext cx="8316416" cy="1944216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Instituce, které se </a:t>
            </a:r>
            <a:r>
              <a:rPr lang="cs-CZ" b="1" u="sng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mohou </a:t>
            </a:r>
            <a:r>
              <a:rPr lang="cs-CZ" b="1" u="sng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zapojit </a:t>
            </a:r>
            <a:r>
              <a:rPr lang="cs-CZ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KA1</a:t>
            </a:r>
            <a:endParaRPr lang="cs-CZ" b="1" dirty="0">
              <a:solidFill>
                <a:srgbClr val="F68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3777283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veřejné nebo soukromé organizace aktivní v oblasti odborného vzdělávání a přípravy (= VET </a:t>
            </a:r>
            <a:r>
              <a:rPr lang="cs-CZ" altLang="cs-CZ" sz="2400" dirty="0" err="1"/>
              <a:t>organisations</a:t>
            </a:r>
            <a:r>
              <a:rPr lang="cs-CZ" altLang="cs-CZ" sz="2400" dirty="0"/>
              <a:t>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veřejné nebo soukromé organizace aktivní na trhu práce nebo v oblasti vzdělávání a mládeže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2400" dirty="0"/>
          </a:p>
          <a:p>
            <a:pPr algn="ctr" eaLnBrk="1" hangingPunct="1">
              <a:lnSpc>
                <a:spcPct val="80000"/>
              </a:lnSpc>
              <a:buClr>
                <a:srgbClr val="FF9900"/>
              </a:buClr>
              <a:buFont typeface="Arial" charset="0"/>
              <a:buNone/>
            </a:pPr>
            <a:r>
              <a:rPr lang="cs-CZ" altLang="cs-CZ" sz="2400" dirty="0"/>
              <a:t>Každá instituce musí být založená v programové zemi.</a:t>
            </a:r>
          </a:p>
        </p:txBody>
      </p:sp>
    </p:spTree>
    <p:extLst>
      <p:ext uri="{BB962C8B-B14F-4D97-AF65-F5344CB8AC3E}">
        <p14:creationId xmlns:p14="http://schemas.microsoft.com/office/powerpoint/2010/main" xmlns="" val="9842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konsorcium mobility</a:t>
            </a:r>
            <a:br>
              <a:rPr lang="cs-CZ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sz="28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mobility </a:t>
            </a:r>
            <a:r>
              <a:rPr lang="cs-CZ" sz="2800" b="1" dirty="0" err="1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r>
              <a:rPr lang="cs-CZ" sz="28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583264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složení: minimálně 3 organizace </a:t>
            </a:r>
            <a:r>
              <a:rPr lang="cs-CZ" altLang="cs-CZ" sz="2800" dirty="0"/>
              <a:t>aktivní v oblasti odborného vzdělávání a přípravy</a:t>
            </a:r>
            <a:r>
              <a:rPr lang="cs-CZ" sz="2800" dirty="0"/>
              <a:t> </a:t>
            </a:r>
            <a:r>
              <a:rPr lang="cs-CZ" altLang="cs-CZ" sz="2800" dirty="0"/>
              <a:t>(VET </a:t>
            </a:r>
            <a:r>
              <a:rPr lang="cs-CZ" altLang="cs-CZ" sz="2800" dirty="0" err="1" smtClean="0"/>
              <a:t>organisations</a:t>
            </a:r>
            <a:r>
              <a:rPr lang="cs-CZ" altLang="cs-CZ" sz="2800" dirty="0"/>
              <a:t>) z vysílající země</a:t>
            </a:r>
            <a:endParaRPr lang="cs-CZ" sz="2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všichni členové národního konsorcia musí být ze stejné programové země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všichni členové národního konsorcia musí být identifikováni v době předložení </a:t>
            </a:r>
            <a:r>
              <a:rPr lang="cs-CZ" sz="2800" dirty="0" smtClean="0"/>
              <a:t>žádosti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800" dirty="0" smtClean="0"/>
              <a:t>v </a:t>
            </a:r>
            <a:r>
              <a:rPr lang="cs-CZ" altLang="cs-CZ" sz="2800" dirty="0"/>
              <a:t>případě konsorcií předkládá žádost o grant koordinátor jménem </a:t>
            </a:r>
            <a:r>
              <a:rPr lang="cs-CZ" altLang="cs-CZ" sz="2800" dirty="0" smtClean="0"/>
              <a:t>všech členů konsorcia </a:t>
            </a:r>
            <a:r>
              <a:rPr lang="cs-CZ" altLang="cs-CZ" sz="2800" b="1" dirty="0" smtClean="0"/>
              <a:t>(mandátní smlouvy)</a:t>
            </a:r>
            <a:endParaRPr lang="cs-CZ" altLang="cs-CZ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endParaRPr lang="cs-CZ" sz="800" b="1" dirty="0">
              <a:solidFill>
                <a:srgbClr val="FF0000"/>
              </a:solidFill>
            </a:endParaRPr>
          </a:p>
          <a:p>
            <a:pPr lvl="1" algn="ctr">
              <a:lnSpc>
                <a:spcPct val="80000"/>
              </a:lnSpc>
              <a:buClr>
                <a:srgbClr val="6FC5A1"/>
              </a:buClr>
              <a:buSzPct val="100000"/>
              <a:buNone/>
              <a:defRPr/>
            </a:pPr>
            <a:r>
              <a:rPr lang="cs-CZ" sz="2000" b="1" dirty="0">
                <a:solidFill>
                  <a:schemeClr val="accent6"/>
                </a:solidFill>
              </a:rPr>
              <a:t>Viz Příručka k programu Erasmus+ 2017, str. 269 (AJ), 299 (ČJ)</a:t>
            </a:r>
          </a:p>
          <a:p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04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678" y="404664"/>
            <a:ext cx="8291513" cy="936104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Mobilita </a:t>
            </a:r>
            <a:r>
              <a:rPr lang="cs-CZ" sz="40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žáků </a:t>
            </a: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4000" b="1" dirty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odborném vzdělávání a </a:t>
            </a:r>
            <a:r>
              <a:rPr lang="cs-CZ" sz="4000" b="1" dirty="0" smtClean="0">
                <a:solidFill>
                  <a:srgbClr val="F68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přípravě 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678" y="1484784"/>
            <a:ext cx="8584817" cy="6048672"/>
          </a:xfrm>
        </p:spPr>
        <p:txBody>
          <a:bodyPr/>
          <a:lstStyle/>
          <a:p>
            <a:pPr>
              <a:buNone/>
            </a:pPr>
            <a:endParaRPr lang="cs-CZ" sz="8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Žáci </a:t>
            </a:r>
            <a:r>
              <a:rPr lang="cs-CZ" altLang="cs-CZ" sz="2400" b="1" dirty="0"/>
              <a:t>v odborném vzdělávání a přípravě - stáž v organizaci odborného vzdělávání a přípravy </a:t>
            </a:r>
            <a:r>
              <a:rPr lang="cs-CZ" altLang="cs-CZ" sz="2400" dirty="0"/>
              <a:t>(jedná se o kombinaci teoretické výuky a odborného výcviku/praxe)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Žáci v odborném vzdělávání a přípravě - stáž v podniku </a:t>
            </a:r>
            <a:r>
              <a:rPr lang="cs-CZ" sz="2400" dirty="0"/>
              <a:t>(jedná se pouze o pracovní činnost)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cs-CZ" altLang="cs-CZ" sz="1000" dirty="0"/>
          </a:p>
          <a:p>
            <a:pPr>
              <a:buFont typeface="Arial" charset="0"/>
              <a:buNone/>
            </a:pPr>
            <a:r>
              <a:rPr lang="cs-CZ" altLang="cs-CZ" sz="2400" b="1" dirty="0" smtClean="0"/>
              <a:t>Doba </a:t>
            </a:r>
            <a:r>
              <a:rPr lang="cs-CZ" altLang="cs-CZ" sz="2400" b="1" dirty="0"/>
              <a:t>trvání mobility:  </a:t>
            </a:r>
            <a:endParaRPr lang="cs-CZ" altLang="cs-CZ" sz="2400" b="1" dirty="0" smtClean="0"/>
          </a:p>
          <a:p>
            <a:pPr>
              <a:buFont typeface="Arial" charset="0"/>
              <a:buNone/>
            </a:pPr>
            <a:r>
              <a:rPr lang="cs-CZ" altLang="cs-CZ" sz="2400" b="1" dirty="0"/>
              <a:t>	</a:t>
            </a:r>
            <a:r>
              <a:rPr lang="cs-CZ" altLang="cs-CZ" sz="2400" dirty="0" smtClean="0"/>
              <a:t>2 </a:t>
            </a:r>
            <a:r>
              <a:rPr lang="cs-CZ" altLang="cs-CZ" sz="2400" dirty="0"/>
              <a:t>týdny – 12 měsíců (minimálně 10  </a:t>
            </a:r>
            <a:r>
              <a:rPr lang="cs-CZ" altLang="cs-CZ" sz="2400" dirty="0" smtClean="0"/>
              <a:t>pracovních </a:t>
            </a:r>
            <a:r>
              <a:rPr lang="cs-CZ" altLang="cs-CZ" sz="2400" dirty="0"/>
              <a:t>dní bez cesty</a:t>
            </a:r>
            <a:r>
              <a:rPr lang="cs-CZ" altLang="cs-CZ" sz="2400" dirty="0" smtClean="0"/>
              <a:t>)</a:t>
            </a:r>
            <a:endParaRPr lang="cs-CZ" altLang="cs-CZ" sz="800" dirty="0" smtClean="0"/>
          </a:p>
          <a:p>
            <a:pPr>
              <a:buFont typeface="Arial" charset="0"/>
              <a:buNone/>
            </a:pPr>
            <a:endParaRPr lang="cs-CZ" altLang="cs-CZ" sz="800" dirty="0" smtClean="0"/>
          </a:p>
          <a:p>
            <a:pPr marL="0" indent="0">
              <a:buNone/>
            </a:pPr>
            <a:r>
              <a:rPr lang="cs-CZ" sz="2400" b="1" dirty="0"/>
              <a:t>Oprávnění účastníci: </a:t>
            </a:r>
            <a:endParaRPr lang="cs-CZ" sz="1000" b="1" dirty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 smtClean="0"/>
              <a:t>žáci </a:t>
            </a:r>
            <a:r>
              <a:rPr lang="cs-CZ" altLang="cs-CZ" sz="2400" dirty="0"/>
              <a:t>středních odborných škol a učilišť, vyšších odborných škol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podmínkou je pobyt v zemi vysílající organizace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čerství absolventi (do jednoho roku po ukončení školy)</a:t>
            </a:r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endParaRPr lang="cs-CZ" alt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1923399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8321</TotalTime>
  <Words>2165</Words>
  <Application>Microsoft Office PowerPoint</Application>
  <PresentationFormat>Předvádění na obrazovce (4:3)</PresentationFormat>
  <Paragraphs>406</Paragraphs>
  <Slides>35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Motiv sady Office</vt:lpstr>
      <vt:lpstr>1_Motiv sady Office</vt:lpstr>
      <vt:lpstr>3_Motiv sady Office</vt:lpstr>
      <vt:lpstr>ODBORNÉ VZDĚLÁVÁNÍ A Příprava  (vocational education and training-VET)  Erasmus+  odborné vzdělávání a příprava  prezentace pro zkušené</vt:lpstr>
      <vt:lpstr>Cíle pro odborné vzdělávání a přípravu</vt:lpstr>
      <vt:lpstr>Snímek 3</vt:lpstr>
      <vt:lpstr> Erasmus+ odborné vzdělávání  a příprava </vt:lpstr>
      <vt:lpstr>Země zapojené do KA1</vt:lpstr>
      <vt:lpstr>Instituce, které mohou podat žádost</vt:lpstr>
      <vt:lpstr>Instituce, které se mohou zapojit do KA1</vt:lpstr>
      <vt:lpstr>Národní konsorcium mobility (National mobility consortium)</vt:lpstr>
      <vt:lpstr>Mobilita žáků  v odborném vzdělávání a přípravě  </vt:lpstr>
      <vt:lpstr>Mobilita pracovníků  v odborném vzdělávání a přípravě (1)</vt:lpstr>
      <vt:lpstr>Mobilita pracovníků v odborném vzdělávání a přípravě (2)</vt:lpstr>
      <vt:lpstr>Předkládání žádostí pro KA1</vt:lpstr>
      <vt:lpstr>Erasmus+ Certifikát mobility v odborném vzdělávání a přípravě („Erasmus+ VET Mobility Charter“)</vt:lpstr>
      <vt:lpstr>KROK Č. 1 Seznámení   s programovými kritérii</vt:lpstr>
      <vt:lpstr>Seznámení s programovými kritérii</vt:lpstr>
      <vt:lpstr>Obecná kritéria způsobilosti (1)       (Eligibility criteria)</vt:lpstr>
      <vt:lpstr>Obecná kritéria způsobilosti (2)       (Eligibility criteria)</vt:lpstr>
      <vt:lpstr>Další kritéria způsobilosti</vt:lpstr>
      <vt:lpstr>Kritéria pro vyloučení (1) (Exclusion criteria) </vt:lpstr>
      <vt:lpstr>Kritéria pro vyloučení (2) (Exclusion criteria) </vt:lpstr>
      <vt:lpstr>Kritéria pro vyloučení (3) (Exclusion criteria)</vt:lpstr>
      <vt:lpstr>Kritéria pro výběr (Selection criteria) </vt:lpstr>
      <vt:lpstr>Finanční kapacita</vt:lpstr>
      <vt:lpstr>Kritéria pro udělení grantu (Award criteria)</vt:lpstr>
      <vt:lpstr>Držitelé Certifikátů v OVP (VET Charter)</vt:lpstr>
      <vt:lpstr>Krok č. 2 seznámení s finančními podmínkami</vt:lpstr>
      <vt:lpstr> Seznámení s finančními podmínkami</vt:lpstr>
      <vt:lpstr>Krok č. 3 - aktualizovat Registraci organizace</vt:lpstr>
      <vt:lpstr>Postup při registraci - stávající</vt:lpstr>
      <vt:lpstr>Postup při registraci - stávající</vt:lpstr>
      <vt:lpstr>Přílohy pro Participant Portal</vt:lpstr>
      <vt:lpstr>Nahrání příloh</vt:lpstr>
      <vt:lpstr>Upozornění </vt:lpstr>
      <vt:lpstr>Kontakty</vt:lpstr>
      <vt:lpstr>Děkujeme za pozornost.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zahraničních služeb</dc:title>
  <dc:creator>abramcukova</dc:creator>
  <cp:lastModifiedBy>Lenovo</cp:lastModifiedBy>
  <cp:revision>843</cp:revision>
  <cp:lastPrinted>2016-11-25T11:13:31Z</cp:lastPrinted>
  <dcterms:created xsi:type="dcterms:W3CDTF">2011-03-29T08:55:05Z</dcterms:created>
  <dcterms:modified xsi:type="dcterms:W3CDTF">2017-01-19T22:25:03Z</dcterms:modified>
</cp:coreProperties>
</file>