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70" r:id="rId3"/>
    <p:sldId id="278" r:id="rId4"/>
    <p:sldId id="274" r:id="rId5"/>
    <p:sldId id="275" r:id="rId6"/>
    <p:sldId id="277" r:id="rId7"/>
    <p:sldId id="279" r:id="rId8"/>
    <p:sldId id="280" r:id="rId9"/>
    <p:sldId id="272" r:id="rId10"/>
    <p:sldId id="263" r:id="rId11"/>
    <p:sldId id="267" r:id="rId1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75" y="19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25C3C-0CF6-48D3-9689-E83F56EBD0EE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AACE0-7298-402F-B4E7-DFDDD0A1E2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52139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dirty="0" smtClean="0"/>
              <a:t>Kliknutím lze upravit styl.</a:t>
            </a:r>
            <a:endParaRPr kumimoji="0" lang="en-US" dirty="0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265D9B2-08E0-4E09-9CCB-12F53D63776F}" type="datetimeFigureOut">
              <a:rPr lang="cs-CZ" smtClean="0"/>
              <a:pPr/>
              <a:t>7. 5. 2018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872F4B3-6CCF-4096-85A4-0584C3897C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260648"/>
            <a:ext cx="8110410" cy="273630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ZPRÁVA PŘEDSEDKYNĚ </a:t>
            </a:r>
            <a:br>
              <a:rPr lang="cs-CZ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ČINNOSTI </a:t>
            </a:r>
            <a:r>
              <a:rPr lang="cs-CZ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AVOš</a:t>
            </a:r>
            <a:r>
              <a:rPr lang="cs-CZ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Rok 2017</a:t>
            </a:r>
            <a:endParaRPr lang="cs-CZ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717032"/>
            <a:ext cx="8064896" cy="295232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Ing. Markéta Pražmová</a:t>
            </a:r>
          </a:p>
          <a:p>
            <a:endParaRPr lang="cs-CZ" sz="2400" b="1" dirty="0"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VALNÁ  HROMADA  </a:t>
            </a:r>
          </a:p>
          <a:p>
            <a:r>
              <a:rPr lang="cs-CZ" sz="2400" b="1" dirty="0" smtClean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ASOCIACE  VYŠŠÍCH  ODBORNÝCH  ŠKOL  ČR</a:t>
            </a:r>
          </a:p>
          <a:p>
            <a:endParaRPr lang="cs-CZ" sz="2400" b="1" dirty="0" smtClean="0"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Praha, 17. dubna 2018</a:t>
            </a:r>
            <a:endParaRPr lang="cs-CZ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856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148478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Členská základna AVOŠ</a:t>
            </a:r>
            <a:endParaRPr lang="cs-CZ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8064896" cy="4392488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Sekce AVOŠ, počty členských škol v sekcích</a:t>
            </a:r>
          </a:p>
          <a:p>
            <a:pPr marL="457200" indent="-457200" algn="just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ZDRAV </a:t>
            </a:r>
            <a:r>
              <a:rPr lang="cs-CZ" dirty="0">
                <a:solidFill>
                  <a:schemeClr val="tx2"/>
                </a:solidFill>
              </a:rPr>
              <a:t>– 30</a:t>
            </a:r>
          </a:p>
          <a:p>
            <a:pPr marL="457200" indent="-457200" algn="just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EKO      –  30</a:t>
            </a:r>
          </a:p>
          <a:p>
            <a:pPr marL="457200" indent="-457200" algn="just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HUM    –  26</a:t>
            </a:r>
          </a:p>
          <a:p>
            <a:pPr marL="457200" indent="-457200" algn="just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TECH   –  18</a:t>
            </a:r>
          </a:p>
          <a:p>
            <a:pPr marL="457200" indent="-457200" algn="just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cs-CZ" u="sng" dirty="0" smtClean="0">
                <a:solidFill>
                  <a:schemeClr val="tx2"/>
                </a:solidFill>
              </a:rPr>
              <a:t>ZEM       – 7 </a:t>
            </a:r>
          </a:p>
          <a:p>
            <a:pPr algn="just">
              <a:buClr>
                <a:schemeClr val="accent1"/>
              </a:buClr>
              <a:buSzPct val="80000"/>
            </a:pPr>
            <a:r>
              <a:rPr lang="cs-CZ" dirty="0" smtClean="0">
                <a:solidFill>
                  <a:schemeClr val="tx2"/>
                </a:solidFill>
              </a:rPr>
              <a:t>                      111</a:t>
            </a:r>
          </a:p>
          <a:p>
            <a:pPr algn="just">
              <a:buClr>
                <a:schemeClr val="accent1"/>
              </a:buClr>
              <a:buSzPct val="80000"/>
            </a:pPr>
            <a:endParaRPr lang="cs-CZ" dirty="0" smtClean="0">
              <a:solidFill>
                <a:schemeClr val="tx2"/>
              </a:solidFill>
            </a:endParaRPr>
          </a:p>
          <a:p>
            <a:pPr algn="just">
              <a:buClr>
                <a:schemeClr val="accent1"/>
              </a:buClr>
              <a:buSzPct val="80000"/>
            </a:pPr>
            <a:endParaRPr lang="cs-CZ" dirty="0" smtClean="0">
              <a:solidFill>
                <a:schemeClr val="tx2"/>
              </a:solidFill>
            </a:endParaRPr>
          </a:p>
          <a:p>
            <a:pPr algn="just">
              <a:buClr>
                <a:schemeClr val="accent1"/>
              </a:buClr>
              <a:buSzPct val="80000"/>
            </a:pP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16632"/>
            <a:ext cx="6012973" cy="90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1522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260648"/>
            <a:ext cx="8110410" cy="273630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pozornost.</a:t>
            </a:r>
            <a:endParaRPr lang="cs-CZ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293096"/>
            <a:ext cx="8064896" cy="237626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Ing. Markéta Pražmová</a:t>
            </a:r>
          </a:p>
          <a:p>
            <a:r>
              <a:rPr lang="cs-CZ" b="1" dirty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předsedkyně</a:t>
            </a:r>
          </a:p>
          <a:p>
            <a:r>
              <a:rPr lang="cs-CZ" b="1" dirty="0" smtClean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Asociace  vyšších  odborných  škol  ČR</a:t>
            </a:r>
          </a:p>
          <a:p>
            <a:endParaRPr lang="cs-CZ" b="1" dirty="0"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 smtClean="0"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738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0"/>
            <a:ext cx="8064896" cy="3645024"/>
          </a:xfrm>
        </p:spPr>
        <p:txBody>
          <a:bodyPr>
            <a:normAutofit fontScale="90000"/>
          </a:bodyPr>
          <a:lstStyle/>
          <a:p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cap="none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cap="none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Stručná rekapitulace důležitých událostí </a:t>
            </a:r>
            <a:b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uplynulý rok… </a:t>
            </a:r>
            <a:endParaRPr lang="cs-CZ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16632"/>
            <a:ext cx="6012973" cy="90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56621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1484784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Realizace usnesení VH z dubna 2017</a:t>
            </a:r>
            <a:endParaRPr lang="cs-CZ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16632"/>
            <a:ext cx="6012973" cy="90486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66866" y="3140968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Iniciativně připravovat jednání s kompetentními zástupci VŠ k nalezení oboustranně výhodných parametrů k prostupnosti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Podat informace vedení AVOŠ o navázání spolupráce s VŠ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Příklady spolupracujících škol – nově VOŠ Uherské Hradiště (dvě varianty řešení)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Aktivní zapojení škol do Výzvy VOŠ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 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371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 spolupracujících VOŠ s VŠ</a:t>
            </a:r>
            <a:endParaRPr lang="cs-CZ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16632"/>
            <a:ext cx="6012973" cy="904865"/>
          </a:xfrm>
          <a:prstGeom prst="rect">
            <a:avLst/>
          </a:prstGeom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8768885"/>
              </p:ext>
            </p:extLst>
          </p:nvPr>
        </p:nvGraphicFramePr>
        <p:xfrm>
          <a:off x="251520" y="3140968"/>
          <a:ext cx="8784975" cy="2926080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1152128"/>
                <a:gridCol w="504056"/>
                <a:gridCol w="7128791"/>
              </a:tblGrid>
              <a:tr h="36576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ZEM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Tábor,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Mělník</a:t>
                      </a:r>
                      <a:r>
                        <a:rPr lang="cs-CZ" b="1" dirty="0" smtClean="0">
                          <a:solidFill>
                            <a:schemeClr val="tx2"/>
                          </a:solidFill>
                        </a:rPr>
                        <a:t>,  </a:t>
                      </a:r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Hořice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14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ZDRAV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Plzeň – Karlovarská</a:t>
                      </a:r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,  Praha  1,  Praha  2,  Praha  4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253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HUM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VOŠS  Ostrava, Brno - Kotlářská, 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Březnice</a:t>
                      </a:r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, Brno – umění  a designu, Turnov,  Praha  3 – Hollarova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253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TECH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Volyně,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České Budějovice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,  Sezimovo  Ústí,</a:t>
                      </a:r>
                      <a:r>
                        <a:rPr lang="cs-CZ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Ledeč n. S., Štětí,  Varnsdorf,  Čáslav,  </a:t>
                      </a:r>
                      <a:r>
                        <a:rPr lang="cs-CZ" b="1" dirty="0" smtClean="0">
                          <a:solidFill>
                            <a:schemeClr val="tx2"/>
                          </a:solidFill>
                        </a:rPr>
                        <a:t>Praha </a:t>
                      </a:r>
                      <a:r>
                        <a:rPr lang="cs-CZ" b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cs-CZ" b="1" dirty="0" smtClean="0">
                          <a:solidFill>
                            <a:schemeClr val="tx2"/>
                          </a:solidFill>
                        </a:rPr>
                        <a:t>9,</a:t>
                      </a:r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  Praha 1 – Masná,  Olomouc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0361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EKO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VOŠ cestovního ruchu České Budějovice, Poděbrady, Praha 2                         - Podskalská, Jablonec nad Nisou,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Uherské Hradiště</a:t>
                      </a:r>
                      <a:r>
                        <a:rPr lang="cs-CZ" dirty="0" smtClean="0">
                          <a:solidFill>
                            <a:schemeClr val="tx2"/>
                          </a:solidFill>
                        </a:rPr>
                        <a:t>, Klatovy, Mladá Boleslav,  Havířov,  PB – Praha  7, 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10314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1484784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Vyhlášení Výzvy VOŠ v rámci OP VVV</a:t>
            </a:r>
            <a:endParaRPr lang="cs-CZ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16632"/>
            <a:ext cx="6012973" cy="90486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66866" y="3140968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5 aktivit projektu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5 odborných oblastí EKO, TECH, ZDRAV, HUM, SOC-PED)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</a:rPr>
              <a:t>Zklamání – účast malého počtu žadatelů-z každé odborné oblasti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Ze 110 členských škol – zájem o aktivní účast  (pouze 6 žadatelů a malý počet aktivních spolupracujících partnerů v každé odborné oblasti projektu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Všechny projekty byly doporučeny KV AVOŠ , NUV, sekcí  MŠMT pro VOŠ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i VŠ   k realizaci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Hodnotící komise vybrala 5 žadatelů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Aktuální stav průběhu projektu – jaro 2018   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 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4844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148478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Významné změny v oblasti VOŠ zdravotnických</a:t>
            </a:r>
            <a:endParaRPr lang="cs-CZ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16632"/>
            <a:ext cx="6012973" cy="904865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827584" y="3140968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</a:rPr>
              <a:t>PhDr. Zoubková nově zastupuje sekci ZDRAV na jednáních o struktuře zdravotnických povoláních na </a:t>
            </a:r>
            <a:r>
              <a:rPr lang="cs-CZ" b="1" dirty="0" err="1" smtClean="0">
                <a:solidFill>
                  <a:srgbClr val="002060"/>
                </a:solidFill>
              </a:rPr>
              <a:t>MZd</a:t>
            </a:r>
            <a:r>
              <a:rPr lang="cs-CZ" b="1" dirty="0" smtClean="0">
                <a:solidFill>
                  <a:srgbClr val="002060"/>
                </a:solidFill>
              </a:rPr>
              <a:t> (shoda ve vymezení pozic dětská sestra, masér, zubní technik, zatím není dořešena praktická sestra a laborant)  </a:t>
            </a:r>
            <a:endParaRPr lang="cs-CZ" b="1" dirty="0">
              <a:solidFill>
                <a:srgbClr val="00206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</a:rPr>
              <a:t>Změny </a:t>
            </a:r>
            <a:r>
              <a:rPr lang="cs-CZ" b="1" dirty="0" smtClean="0">
                <a:solidFill>
                  <a:srgbClr val="002060"/>
                </a:solidFill>
              </a:rPr>
              <a:t>se promítly i v  </a:t>
            </a:r>
            <a:r>
              <a:rPr lang="cs-CZ" b="1" dirty="0">
                <a:solidFill>
                  <a:srgbClr val="002060"/>
                </a:solidFill>
              </a:rPr>
              <a:t>Nařízení vlády o soustavě oborů vzdělání </a:t>
            </a:r>
          </a:p>
          <a:p>
            <a:pPr lvl="0"/>
            <a:r>
              <a:rPr lang="cs-CZ" b="1" dirty="0" smtClean="0">
                <a:solidFill>
                  <a:srgbClr val="002060"/>
                </a:solidFill>
              </a:rPr>
              <a:t>Nově zařazeny obory vzdělání </a:t>
            </a:r>
            <a:r>
              <a:rPr lang="cs-CZ" b="1" dirty="0">
                <a:solidFill>
                  <a:srgbClr val="002060"/>
                </a:solidFill>
              </a:rPr>
              <a:t>Praktická sestra, Diplomovaná dětská sestra a Masér ve zdravotnictví </a:t>
            </a:r>
            <a:r>
              <a:rPr lang="cs-CZ" b="1" dirty="0" smtClean="0">
                <a:solidFill>
                  <a:srgbClr val="002060"/>
                </a:solidFill>
              </a:rPr>
              <a:t>(</a:t>
            </a:r>
            <a:r>
              <a:rPr lang="cs-CZ" b="1" u="sng" dirty="0" smtClean="0">
                <a:solidFill>
                  <a:srgbClr val="002060"/>
                </a:solidFill>
              </a:rPr>
              <a:t>Zdravotnický </a:t>
            </a:r>
            <a:r>
              <a:rPr lang="cs-CZ" b="1" u="sng" dirty="0">
                <a:solidFill>
                  <a:srgbClr val="002060"/>
                </a:solidFill>
              </a:rPr>
              <a:t>asistent a Diplomovaný zdravotnický záchranář jako dobíhající studium</a:t>
            </a:r>
            <a:r>
              <a:rPr lang="cs-CZ" u="sng" dirty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AutoNum type="alphaLcParenR"/>
            </a:pPr>
            <a:endParaRPr lang="cs-CZ" u="sng" dirty="0">
              <a:solidFill>
                <a:srgbClr val="002060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2371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148478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Iniciativa prezidenta UZS ČR</a:t>
            </a:r>
            <a:endParaRPr lang="cs-CZ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16632"/>
            <a:ext cx="6012973" cy="90486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66866" y="2636912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</a:rPr>
              <a:t>Z</a:t>
            </a:r>
            <a:r>
              <a:rPr lang="cs-CZ" dirty="0" smtClean="0">
                <a:solidFill>
                  <a:srgbClr val="002060"/>
                </a:solidFill>
              </a:rPr>
              <a:t>ahájení pravidelných jednání s novým ministrem školství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</a:rPr>
              <a:t>Příprava podkladů pro pravidelná jednání – tzv. Opatření v oblasti VOV pro rok 2018  a návrhy novely zákona a vyhlášek 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    </a:t>
            </a:r>
            <a:r>
              <a:rPr lang="cs-CZ" b="1" u="sng" dirty="0" smtClean="0">
                <a:solidFill>
                  <a:srgbClr val="002060"/>
                </a:solidFill>
              </a:rPr>
              <a:t>-změna </a:t>
            </a:r>
            <a:r>
              <a:rPr lang="cs-CZ" b="1" u="sng" dirty="0">
                <a:solidFill>
                  <a:srgbClr val="002060"/>
                </a:solidFill>
              </a:rPr>
              <a:t>výše normativů na studenta denní VOŠ a </a:t>
            </a:r>
            <a:r>
              <a:rPr lang="cs-CZ" b="1" u="sng" dirty="0" smtClean="0">
                <a:solidFill>
                  <a:srgbClr val="002060"/>
                </a:solidFill>
              </a:rPr>
              <a:t>studentů v </a:t>
            </a:r>
            <a:r>
              <a:rPr lang="cs-CZ" b="1" u="sng" dirty="0">
                <a:solidFill>
                  <a:srgbClr val="002060"/>
                </a:solidFill>
              </a:rPr>
              <a:t>ostatních </a:t>
            </a:r>
            <a:r>
              <a:rPr lang="cs-CZ" b="1" u="sng" dirty="0" smtClean="0">
                <a:solidFill>
                  <a:srgbClr val="002060"/>
                </a:solidFill>
              </a:rPr>
              <a:t>     </a:t>
            </a:r>
          </a:p>
          <a:p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   </a:t>
            </a:r>
            <a:r>
              <a:rPr lang="cs-CZ" b="1" u="sng" dirty="0" smtClean="0">
                <a:solidFill>
                  <a:srgbClr val="002060"/>
                </a:solidFill>
              </a:rPr>
              <a:t>formách studia</a:t>
            </a:r>
            <a:endParaRPr lang="cs-CZ" u="sng" dirty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   </a:t>
            </a:r>
            <a:r>
              <a:rPr lang="cs-CZ" b="1" u="sng" dirty="0" smtClean="0">
                <a:solidFill>
                  <a:srgbClr val="002060"/>
                </a:solidFill>
              </a:rPr>
              <a:t> - změna </a:t>
            </a:r>
            <a:r>
              <a:rPr lang="cs-CZ" b="1" u="sng" dirty="0">
                <a:solidFill>
                  <a:srgbClr val="002060"/>
                </a:solidFill>
              </a:rPr>
              <a:t>vyhlášky č. 10/2005 Sb., část třetí - úplata za vzdělání, § 14 a 15</a:t>
            </a:r>
            <a:endParaRPr lang="cs-CZ" u="sng" dirty="0">
              <a:solidFill>
                <a:srgbClr val="002060"/>
              </a:solidFill>
            </a:endParaRPr>
          </a:p>
          <a:p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   - </a:t>
            </a:r>
            <a:r>
              <a:rPr lang="cs-CZ" b="1" u="sng" dirty="0" smtClean="0">
                <a:solidFill>
                  <a:srgbClr val="002060"/>
                </a:solidFill>
              </a:rPr>
              <a:t>§ </a:t>
            </a:r>
            <a:r>
              <a:rPr lang="cs-CZ" b="1" u="sng" dirty="0">
                <a:solidFill>
                  <a:srgbClr val="002060"/>
                </a:solidFill>
              </a:rPr>
              <a:t>102 odst. 4 školského </a:t>
            </a:r>
            <a:r>
              <a:rPr lang="cs-CZ" b="1" u="sng" dirty="0" smtClean="0">
                <a:solidFill>
                  <a:srgbClr val="002060"/>
                </a:solidFill>
              </a:rPr>
              <a:t>zákona – povinnost účasti odborníka z praxe při</a:t>
            </a:r>
          </a:p>
          <a:p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     </a:t>
            </a:r>
            <a:r>
              <a:rPr lang="cs-CZ" b="1" u="sng" dirty="0" smtClean="0">
                <a:solidFill>
                  <a:srgbClr val="002060"/>
                </a:solidFill>
              </a:rPr>
              <a:t>absolutoriu – změna na základě poslaneckého návrhu</a:t>
            </a:r>
          </a:p>
          <a:p>
            <a:pPr marL="285750" indent="-285750">
              <a:buFontTx/>
              <a:buChar char="-"/>
            </a:pPr>
            <a:r>
              <a:rPr lang="cs-CZ" b="1" u="sng" dirty="0">
                <a:solidFill>
                  <a:srgbClr val="002060"/>
                </a:solidFill>
              </a:rPr>
              <a:t>p</a:t>
            </a:r>
            <a:r>
              <a:rPr lang="cs-CZ" b="1" u="sng" dirty="0" smtClean="0">
                <a:solidFill>
                  <a:srgbClr val="002060"/>
                </a:solidFill>
              </a:rPr>
              <a:t>říslib jednání s MPSV o vyrovnání platových tarifů pro  absolventa VOŠ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    ( </a:t>
            </a:r>
            <a:r>
              <a:rPr lang="cs-CZ" b="1" dirty="0" err="1" smtClean="0">
                <a:solidFill>
                  <a:srgbClr val="002060"/>
                </a:solidFill>
              </a:rPr>
              <a:t>DiS</a:t>
            </a:r>
            <a:r>
              <a:rPr lang="cs-CZ" b="1" dirty="0" smtClean="0">
                <a:solidFill>
                  <a:srgbClr val="002060"/>
                </a:solidFill>
              </a:rPr>
              <a:t>) s absolventem Bc programů VŠ</a:t>
            </a:r>
            <a:endParaRPr lang="cs-CZ" b="1" dirty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0718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1484784"/>
            <a:ext cx="8229600" cy="2376264"/>
          </a:xfrm>
        </p:spPr>
        <p:txBody>
          <a:bodyPr>
            <a:normAutofit fontScale="90000"/>
          </a:bodyPr>
          <a:lstStyle/>
          <a:p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Jednání předsedkyně o detailech financování VOV po zahájení reformy financování </a:t>
            </a:r>
            <a:r>
              <a:rPr lang="cs-CZ" cap="none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RgŠ</a:t>
            </a:r>
            <a:endParaRPr lang="cs-CZ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16632"/>
            <a:ext cx="6012973" cy="904865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827584" y="3933056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</a:rPr>
              <a:t>Změna od 1.9.2018 – s platností od 1.1.2019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</a:rPr>
              <a:t>Každý kraj dostane cíleně republikový normativ ve výši </a:t>
            </a:r>
            <a:r>
              <a:rPr lang="cs-CZ" b="1" dirty="0" smtClean="0">
                <a:solidFill>
                  <a:srgbClr val="002060"/>
                </a:solidFill>
              </a:rPr>
              <a:t>100 %, který bude MŠMT sledován</a:t>
            </a:r>
            <a:endParaRPr lang="cs-CZ" b="1" dirty="0">
              <a:solidFill>
                <a:srgbClr val="00206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</a:rPr>
              <a:t>Před touto změnou bude MŠMT jednat s kraji , soukromými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</a:rPr>
              <a:t> a církevními školami o dosavadním způsobu rozdělování celorepublikových normativů; v každém kraji je jiná výše financování VOŠ, vznikají nerovné podmínky v rámci ČR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</a:rPr>
              <a:t>Školné doposud slouží krajům jako argument v případě, že mají nedostatek peněz pro VOŠ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1643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021497"/>
            <a:ext cx="8229600" cy="1224136"/>
          </a:xfrm>
        </p:spPr>
        <p:txBody>
          <a:bodyPr>
            <a:normAutofit/>
          </a:bodyPr>
          <a:lstStyle/>
          <a:p>
            <a:r>
              <a:rPr lang="cs-CZ" cap="none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Gaudeamus</a:t>
            </a:r>
            <a:r>
              <a:rPr lang="cs-CZ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Praha 2018</a:t>
            </a:r>
            <a:endParaRPr lang="cs-CZ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6984776" cy="4032448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cs-CZ" b="1" dirty="0" smtClean="0">
                <a:solidFill>
                  <a:srgbClr val="002060"/>
                </a:solidFill>
              </a:rPr>
              <a:t>Účast AVOŠ  poprvé v historii existence VOŠ.</a:t>
            </a:r>
          </a:p>
          <a:p>
            <a:pPr lvl="0" algn="just"/>
            <a:r>
              <a:rPr lang="cs-CZ" b="1" dirty="0" smtClean="0">
                <a:solidFill>
                  <a:srgbClr val="002060"/>
                </a:solidFill>
              </a:rPr>
              <a:t>Cíl – oslovit účastníky veletrhu - studenty, pedag. pracovníky, výchovné poradce…) s tímto segmentem terciárního vzdělávání , jeho odlišnostmi a možnostmi uplatnění absolventů… </a:t>
            </a:r>
          </a:p>
          <a:p>
            <a:pPr lvl="0" algn="just"/>
            <a:r>
              <a:rPr lang="cs-CZ" b="1" dirty="0" smtClean="0">
                <a:solidFill>
                  <a:srgbClr val="002060"/>
                </a:solidFill>
              </a:rPr>
              <a:t>Místopředseda AVOŠ – prezentoval pro výchovné poradce   základní atributy VOV a  zdůraznil význam absolventů pro trh práce. </a:t>
            </a:r>
          </a:p>
          <a:p>
            <a:pPr lvl="0" algn="just"/>
            <a:r>
              <a:rPr lang="cs-CZ" b="1" dirty="0" smtClean="0">
                <a:solidFill>
                  <a:srgbClr val="002060"/>
                </a:solidFill>
              </a:rPr>
              <a:t>Předsedkyně oslovila  vedení organizátorů veletrhu MP Soft – příslib vytvoření cenově výhodných podmínek do budoucna pro členské školy AVOŠ</a:t>
            </a:r>
          </a:p>
          <a:p>
            <a:pPr lvl="0" algn="just"/>
            <a:r>
              <a:rPr lang="cs-CZ" b="1" dirty="0" smtClean="0">
                <a:solidFill>
                  <a:srgbClr val="002060"/>
                </a:solidFill>
              </a:rPr>
              <a:t>Vedení AVOŠ doporučuje členským školám iniciovat jednání s výchovnými poradci středních škol  ve svých krajích a připravit se na účast v roce 2018</a:t>
            </a:r>
          </a:p>
          <a:p>
            <a:pPr lvl="0" algn="just"/>
            <a:r>
              <a:rPr lang="cs-CZ" b="1" dirty="0" smtClean="0">
                <a:solidFill>
                  <a:srgbClr val="002060"/>
                </a:solidFill>
              </a:rPr>
              <a:t>KV AVOŠ navrhuje vytvořit prezentační stánky podle sekcí AVOŠ </a:t>
            </a:r>
            <a:endParaRPr lang="cs-CZ" b="1" dirty="0">
              <a:solidFill>
                <a:srgbClr val="002060"/>
              </a:solidFill>
            </a:endParaRPr>
          </a:p>
          <a:p>
            <a:pPr algn="just"/>
            <a:endParaRPr lang="cs-CZ" b="1" dirty="0" smtClean="0">
              <a:solidFill>
                <a:srgbClr val="00206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16632"/>
            <a:ext cx="6012973" cy="90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6564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lastní 8">
      <a:dk1>
        <a:srgbClr val="FFC000"/>
      </a:dk1>
      <a:lt1>
        <a:srgbClr val="40AFFF"/>
      </a:lt1>
      <a:dk2>
        <a:srgbClr val="40A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693</Words>
  <Application>Microsoft Office PowerPoint</Application>
  <PresentationFormat>Předvádění na obrazovce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Vrchol</vt:lpstr>
      <vt:lpstr>ZPRÁVA PŘEDSEDKYNĚ  O ČINNOSTI AVOš ZA Rok 2017</vt:lpstr>
      <vt:lpstr>  Stručná rekapitulace důležitých událostí  za uplynulý rok… </vt:lpstr>
      <vt:lpstr>Realizace usnesení VH z dubna 2017</vt:lpstr>
      <vt:lpstr>Přehled spolupracujících VOŠ s VŠ</vt:lpstr>
      <vt:lpstr>Vyhlášení Výzvy VOŠ v rámci OP VVV</vt:lpstr>
      <vt:lpstr>Významné změny v oblasti VOŠ zdravotnických</vt:lpstr>
      <vt:lpstr>Iniciativa prezidenta UZS ČR</vt:lpstr>
      <vt:lpstr>Jednání předsedkyně o detailech financování VOV po zahájení reformy financování RgŠ</vt:lpstr>
      <vt:lpstr>Gaudeamus Praha 2018</vt:lpstr>
      <vt:lpstr>Členská základna AVOŠ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ZPRÁVA PŘEDSEDKYNĚ</dc:title>
  <dc:creator>Pytloun</dc:creator>
  <cp:lastModifiedBy>Lenovo</cp:lastModifiedBy>
  <cp:revision>63</cp:revision>
  <cp:lastPrinted>2018-04-11T13:37:08Z</cp:lastPrinted>
  <dcterms:created xsi:type="dcterms:W3CDTF">2017-03-19T05:50:14Z</dcterms:created>
  <dcterms:modified xsi:type="dcterms:W3CDTF">2018-05-07T20:34:57Z</dcterms:modified>
</cp:coreProperties>
</file>